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34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 userDrawn="1">
          <p15:clr>
            <a:srgbClr val="5ACBF0"/>
          </p15:clr>
        </p15:guide>
        <p15:guide id="4" orient="horz" pos="96" userDrawn="1">
          <p15:clr>
            <a:srgbClr val="5ACBF0"/>
          </p15:clr>
        </p15:guide>
        <p15:guide id="8" pos="7392" userDrawn="1">
          <p15:clr>
            <a:srgbClr val="F26B43"/>
          </p15:clr>
        </p15:guide>
        <p15:guide id="9" orient="horz" pos="3984" userDrawn="1">
          <p15:clr>
            <a:srgbClr val="F26B43"/>
          </p15:clr>
        </p15:guide>
        <p15:guide id="11" orient="horz" pos="672" userDrawn="1">
          <p15:clr>
            <a:srgbClr val="9FCC3B"/>
          </p15:clr>
        </p15:guide>
        <p15:guide id="13" pos="432" userDrawn="1">
          <p15:clr>
            <a:srgbClr val="9FCC3B"/>
          </p15:clr>
        </p15:guide>
        <p15:guide id="15" pos="7296" userDrawn="1">
          <p15:clr>
            <a:srgbClr val="F26B43"/>
          </p15:clr>
        </p15:guide>
        <p15:guide id="16" pos="3840" userDrawn="1">
          <p15:clr>
            <a:srgbClr val="F26B43"/>
          </p15:clr>
        </p15:guide>
        <p15:guide id="18" pos="7056" userDrawn="1">
          <p15:clr>
            <a:srgbClr val="F26B43"/>
          </p15:clr>
        </p15:guide>
        <p15:guide id="20" pos="960" userDrawn="1">
          <p15:clr>
            <a:srgbClr val="F26B43"/>
          </p15:clr>
        </p15:guide>
        <p15:guide id="21" orient="horz" pos="2160" userDrawn="1">
          <p15:clr>
            <a:srgbClr val="9FCC3B"/>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87C"/>
    <a:srgbClr val="1F497D"/>
    <a:srgbClr val="1D3758"/>
    <a:srgbClr val="FDFDF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guide orient="horz" pos="240"/>
        <p:guide orient="horz" pos="96"/>
        <p:guide pos="7392"/>
        <p:guide orient="horz" pos="3984"/>
        <p:guide orient="horz" pos="672"/>
        <p:guide pos="432"/>
        <p:guide pos="7296"/>
        <p:guide pos="3840"/>
        <p:guide pos="7056"/>
        <p:guide pos="96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CEF6B0-3D68-47AC-A648-0BD13734B6FC}" type="datetimeFigureOut">
              <a:rPr lang="en-US" smtClean="0"/>
              <a:t>10/19/2023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54C089-A733-4514-B565-A3EB04DC8DAB}" type="slidenum">
              <a:rPr lang="en-US" smtClean="0"/>
              <a:t>‹#›</a:t>
            </a:fld>
            <a:endParaRPr lang="en-US"/>
          </a:p>
        </p:txBody>
      </p:sp>
    </p:spTree>
    <p:extLst>
      <p:ext uri="{BB962C8B-B14F-4D97-AF65-F5344CB8AC3E}">
        <p14:creationId xmlns:p14="http://schemas.microsoft.com/office/powerpoint/2010/main" val="132944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3075" name="Picture 3" descr="C:\Users\bgupta\AppData\Local\Microsoft\Windows\Temporary Internet Files\Content.IE5\L23HB539\g-global-background[1].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2" y="1"/>
            <a:ext cx="9042399" cy="2256312"/>
          </a:xfrm>
          <a:prstGeom prst="rect">
            <a:avLst/>
          </a:prstGeom>
          <a:noFill/>
          <a:extLst>
            <a:ext uri="{909E8E84-426E-40DD-AFC4-6F175D3DCCD1}">
              <a14:hiddenFill xmlns:a14="http://schemas.microsoft.com/office/drawing/2010/main">
                <a:solidFill>
                  <a:srgbClr val="FFFFFF"/>
                </a:solidFill>
              </a14:hiddenFill>
            </a:ext>
          </a:extLst>
        </p:spPr>
      </p:pic>
      <p:sp>
        <p:nvSpPr>
          <p:cNvPr id="18" name="Content Placeholder 17"/>
          <p:cNvSpPr>
            <a:spLocks noGrp="1"/>
          </p:cNvSpPr>
          <p:nvPr>
            <p:ph sz="quarter" idx="12" hasCustomPrompt="1"/>
          </p:nvPr>
        </p:nvSpPr>
        <p:spPr>
          <a:xfrm>
            <a:off x="203200" y="5486400"/>
            <a:ext cx="3657600" cy="990600"/>
          </a:xfrm>
          <a:prstGeom prst="rect">
            <a:avLst/>
          </a:prstGeom>
        </p:spPr>
        <p:txBody>
          <a:bodyPr/>
          <a:lstStyle>
            <a:lvl1pPr marL="0" indent="0">
              <a:buNone/>
              <a:defRPr sz="1100" b="0" i="0" baseline="0">
                <a:solidFill>
                  <a:schemeClr val="tx1"/>
                </a:solidFill>
                <a:latin typeface="+mn-lt"/>
              </a:defRPr>
            </a:lvl1pPr>
          </a:lstStyle>
          <a:p>
            <a:pPr lvl="0"/>
            <a:r>
              <a:rPr lang="en-US"/>
              <a:t>Name , Designation &amp; Company</a:t>
            </a:r>
          </a:p>
        </p:txBody>
      </p:sp>
      <p:sp>
        <p:nvSpPr>
          <p:cNvPr id="12" name="Title 1"/>
          <p:cNvSpPr>
            <a:spLocks noGrp="1"/>
          </p:cNvSpPr>
          <p:nvPr>
            <p:ph type="title"/>
          </p:nvPr>
        </p:nvSpPr>
        <p:spPr>
          <a:xfrm>
            <a:off x="152400" y="2362200"/>
            <a:ext cx="10668000" cy="609600"/>
          </a:xfrm>
          <a:prstGeom prst="rect">
            <a:avLst/>
          </a:prstGeom>
        </p:spPr>
        <p:txBody>
          <a:bodyPr anchor="ctr"/>
          <a:lstStyle>
            <a:lvl1pPr>
              <a:defRPr sz="2800" b="1" i="0">
                <a:solidFill>
                  <a:schemeClr val="tx2"/>
                </a:solidFill>
                <a:latin typeface="Calibri" panose="020F0502020204030204" pitchFamily="34" charset="0"/>
              </a:defRPr>
            </a:lvl1pPr>
          </a:lstStyle>
          <a:p>
            <a:r>
              <a:rPr lang="en-US"/>
              <a:t>Click to edit Master title style</a:t>
            </a:r>
          </a:p>
        </p:txBody>
      </p:sp>
      <p:sp>
        <p:nvSpPr>
          <p:cNvPr id="8" name="Rectangle 7"/>
          <p:cNvSpPr/>
          <p:nvPr userDrawn="1"/>
        </p:nvSpPr>
        <p:spPr bwMode="auto">
          <a:xfrm>
            <a:off x="0" y="2209800"/>
            <a:ext cx="12192000" cy="91440"/>
          </a:xfrm>
          <a:prstGeom prst="rect">
            <a:avLst/>
          </a:prstGeom>
          <a:solidFill>
            <a:schemeClr val="tx2">
              <a:lumMod val="75000"/>
            </a:schemeClr>
          </a:solid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folHlink"/>
              </a:solidFill>
              <a:effectLst/>
              <a:latin typeface="Tahoma" pitchFamily="34" charset="0"/>
              <a:cs typeface="Times New Roman" pitchFamily="18" charset="0"/>
            </a:endParaRPr>
          </a:p>
        </p:txBody>
      </p:sp>
      <p:sp>
        <p:nvSpPr>
          <p:cNvPr id="9" name="TextBox 8"/>
          <p:cNvSpPr txBox="1"/>
          <p:nvPr userDrawn="1"/>
        </p:nvSpPr>
        <p:spPr>
          <a:xfrm>
            <a:off x="1" y="0"/>
            <a:ext cx="4362989" cy="369332"/>
          </a:xfrm>
          <a:prstGeom prst="rect">
            <a:avLst/>
          </a:prstGeom>
          <a:noFill/>
        </p:spPr>
        <p:txBody>
          <a:bodyPr wrap="none" rtlCol="0">
            <a:spAutoFit/>
          </a:bodyPr>
          <a:lstStyle/>
          <a:p>
            <a:r>
              <a:rPr lang="en-US" sz="1800" b="1">
                <a:solidFill>
                  <a:schemeClr val="bg1"/>
                </a:solidFill>
                <a:effectLst>
                  <a:outerShdw blurRad="38100" dist="38100" dir="2700000" algn="tl">
                    <a:srgbClr val="000000">
                      <a:alpha val="43137"/>
                    </a:srgbClr>
                  </a:outerShdw>
                </a:effectLst>
              </a:rPr>
              <a:t>Your Trusted Analytics and Planning Partner</a:t>
            </a:r>
          </a:p>
        </p:txBody>
      </p:sp>
      <p:pic>
        <p:nvPicPr>
          <p:cNvPr id="3" name="Picture 2" descr="A blue and black logo&#10;&#10;Description automatically generated">
            <a:extLst>
              <a:ext uri="{FF2B5EF4-FFF2-40B4-BE49-F238E27FC236}">
                <a16:creationId xmlns:a16="http://schemas.microsoft.com/office/drawing/2014/main" id="{AEA91F2B-0801-320A-112A-3538489EAF8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91563" y="369332"/>
            <a:ext cx="2451275" cy="1384970"/>
          </a:xfrm>
          <a:prstGeom prst="rect">
            <a:avLst/>
          </a:prstGeom>
        </p:spPr>
      </p:pic>
    </p:spTree>
    <p:extLst>
      <p:ext uri="{BB962C8B-B14F-4D97-AF65-F5344CB8AC3E}">
        <p14:creationId xmlns:p14="http://schemas.microsoft.com/office/powerpoint/2010/main" val="3350806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7600" y="0"/>
            <a:ext cx="10769600" cy="609600"/>
          </a:xfrm>
          <a:prstGeom prst="rect">
            <a:avLst/>
          </a:prstGeom>
        </p:spPr>
        <p:txBody>
          <a:bodyPr anchor="ctr"/>
          <a:lstStyle>
            <a:lvl1pPr>
              <a:defRPr lang="en-US" sz="2400" b="1" dirty="0">
                <a:solidFill>
                  <a:schemeClr val="tx2">
                    <a:lumMod val="75000"/>
                  </a:schemeClr>
                </a:solidFill>
                <a:latin typeface="Calibri" panose="020F0502020204030204" pitchFamily="34" charset="0"/>
                <a:ea typeface="+mj-ea"/>
                <a:cs typeface="+mj-cs"/>
              </a:defRPr>
            </a:lvl1pPr>
          </a:lstStyle>
          <a:p>
            <a:r>
              <a:rPr lang="en-US"/>
              <a:t>Click to edit Master title style</a:t>
            </a:r>
          </a:p>
        </p:txBody>
      </p:sp>
      <p:sp>
        <p:nvSpPr>
          <p:cNvPr id="3" name="Content Placeholder 2"/>
          <p:cNvSpPr>
            <a:spLocks noGrp="1"/>
          </p:cNvSpPr>
          <p:nvPr>
            <p:ph idx="1" hasCustomPrompt="1"/>
          </p:nvPr>
        </p:nvSpPr>
        <p:spPr>
          <a:xfrm>
            <a:off x="685800" y="838200"/>
            <a:ext cx="11201400" cy="5562600"/>
          </a:xfrm>
          <a:prstGeom prst="rect">
            <a:avLst/>
          </a:prstGeom>
        </p:spPr>
        <p:txBody>
          <a:bodyPr>
            <a:normAutofit/>
          </a:bodyPr>
          <a:lstStyle>
            <a:lvl1pPr marL="457200" indent="-457200" algn="l" rtl="0" eaLnBrk="1" fontAlgn="base" hangingPunct="1">
              <a:spcBef>
                <a:spcPct val="50000"/>
              </a:spcBef>
              <a:spcAft>
                <a:spcPct val="0"/>
              </a:spcAft>
              <a:buClr>
                <a:schemeClr val="tx2">
                  <a:lumMod val="75000"/>
                </a:schemeClr>
              </a:buClr>
              <a:buFont typeface="Wingdings" pitchFamily="2" charset="2"/>
              <a:buChar char="§"/>
              <a:defRPr lang="en-US" sz="2400" b="1" i="0" kern="1200" dirty="0">
                <a:solidFill>
                  <a:schemeClr val="tx1"/>
                </a:solidFill>
                <a:latin typeface="Calibri" panose="020F0502020204030204" pitchFamily="34" charset="0"/>
                <a:ea typeface="+mn-ea"/>
                <a:cs typeface="Times New Roman" pitchFamily="18" charset="0"/>
              </a:defRPr>
            </a:lvl1pPr>
            <a:lvl2pPr marL="742950" indent="-285750">
              <a:buClr>
                <a:schemeClr val="accent6">
                  <a:lumMod val="75000"/>
                </a:schemeClr>
              </a:buClr>
              <a:buFont typeface="Wingdings" panose="05000000000000000000" pitchFamily="2" charset="2"/>
              <a:buChar char="§"/>
              <a:defRPr sz="2000" b="0">
                <a:solidFill>
                  <a:schemeClr val="tx1"/>
                </a:solidFill>
                <a:latin typeface="Calibri" panose="020F0502020204030204" pitchFamily="34" charset="0"/>
              </a:defRPr>
            </a:lvl2pPr>
            <a:lvl3pPr marL="1143000" indent="-228600">
              <a:buClr>
                <a:schemeClr val="tx2">
                  <a:lumMod val="75000"/>
                </a:schemeClr>
              </a:buClr>
              <a:buFont typeface="Calibri" panose="020F0502020204030204" pitchFamily="34" charset="0"/>
              <a:buChar char="⁻"/>
              <a:defRPr sz="1800" b="0">
                <a:solidFill>
                  <a:schemeClr val="tx1"/>
                </a:solidFill>
                <a:latin typeface="Calibri" panose="020F0502020204030204" pitchFamily="34" charset="0"/>
              </a:defRPr>
            </a:lvl3pPr>
            <a:lvl4pPr marL="1600200" indent="-228600">
              <a:buClr>
                <a:schemeClr val="tx2">
                  <a:lumMod val="75000"/>
                </a:schemeClr>
              </a:buClr>
              <a:buFont typeface="Arial" panose="020B0604020202020204" pitchFamily="34" charset="0"/>
              <a:buChar char="•"/>
              <a:defRPr sz="1600" b="0">
                <a:solidFill>
                  <a:schemeClr val="tx1"/>
                </a:solidFill>
                <a:latin typeface="Calibri" panose="020F0502020204030204" pitchFamily="34" charset="0"/>
              </a:defRPr>
            </a:lvl4pPr>
            <a:lvl5pPr marL="2057400" indent="-228600">
              <a:buClr>
                <a:schemeClr val="tx2">
                  <a:lumMod val="75000"/>
                </a:schemeClr>
              </a:buClr>
              <a:buFont typeface="Arial" panose="020B0604020202020204" pitchFamily="34" charset="0"/>
              <a:buChar char="•"/>
              <a:defRPr sz="1400" b="0">
                <a:solidFill>
                  <a:schemeClr val="tx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026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7600" y="0"/>
            <a:ext cx="10769600" cy="609600"/>
          </a:xfrm>
          <a:prstGeom prst="rect">
            <a:avLst/>
          </a:prstGeom>
        </p:spPr>
        <p:txBody>
          <a:bodyPr anchor="ctr"/>
          <a:lstStyle>
            <a:lvl1pPr>
              <a:defRPr lang="en-US" sz="2400" b="1" dirty="0">
                <a:solidFill>
                  <a:schemeClr val="tx2">
                    <a:lumMod val="75000"/>
                  </a:schemeClr>
                </a:solidFill>
                <a:latin typeface="Calibri" panose="020F0502020204030204" pitchFamily="34" charset="0"/>
                <a:ea typeface="+mj-ea"/>
                <a:cs typeface="+mj-cs"/>
              </a:defRPr>
            </a:lvl1pPr>
          </a:lstStyle>
          <a:p>
            <a:r>
              <a:rPr lang="en-US"/>
              <a:t>Click to edit Master title style</a:t>
            </a:r>
          </a:p>
        </p:txBody>
      </p:sp>
    </p:spTree>
    <p:extLst>
      <p:ext uri="{BB962C8B-B14F-4D97-AF65-F5344CB8AC3E}">
        <p14:creationId xmlns:p14="http://schemas.microsoft.com/office/powerpoint/2010/main" val="216495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pacer Slide">
    <p:spTree>
      <p:nvGrpSpPr>
        <p:cNvPr id="1" name=""/>
        <p:cNvGrpSpPr/>
        <p:nvPr/>
      </p:nvGrpSpPr>
      <p:grpSpPr>
        <a:xfrm>
          <a:off x="0" y="0"/>
          <a:ext cx="0" cy="0"/>
          <a:chOff x="0" y="0"/>
          <a:chExt cx="0" cy="0"/>
        </a:xfrm>
      </p:grpSpPr>
      <p:pic>
        <p:nvPicPr>
          <p:cNvPr id="3075" name="Picture 3" descr="C:\Users\bgupta\AppData\Local\Microsoft\Windows\Temporary Internet Files\Content.IE5\L23HB539\g-global-background[1].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2" y="2514601"/>
            <a:ext cx="5892799" cy="1470405"/>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p:cNvSpPr>
            <a:spLocks noGrp="1"/>
          </p:cNvSpPr>
          <p:nvPr>
            <p:ph type="title"/>
          </p:nvPr>
        </p:nvSpPr>
        <p:spPr>
          <a:xfrm>
            <a:off x="5892800" y="2971800"/>
            <a:ext cx="6197600" cy="609600"/>
          </a:xfrm>
          <a:prstGeom prst="rect">
            <a:avLst/>
          </a:prstGeom>
        </p:spPr>
        <p:txBody>
          <a:bodyPr anchor="ctr"/>
          <a:lstStyle>
            <a:lvl1pPr>
              <a:defRPr sz="2800" b="1" i="0">
                <a:solidFill>
                  <a:schemeClr val="tx2"/>
                </a:solidFill>
                <a:latin typeface="Calibri" panose="020F0502020204030204" pitchFamily="34" charset="0"/>
              </a:defRPr>
            </a:lvl1pPr>
          </a:lstStyle>
          <a:p>
            <a:r>
              <a:rPr lang="en-US"/>
              <a:t>Click to edit Master title style</a:t>
            </a:r>
          </a:p>
        </p:txBody>
      </p:sp>
      <p:sp>
        <p:nvSpPr>
          <p:cNvPr id="2" name="Rectangle 1">
            <a:extLst>
              <a:ext uri="{FF2B5EF4-FFF2-40B4-BE49-F238E27FC236}">
                <a16:creationId xmlns:a16="http://schemas.microsoft.com/office/drawing/2014/main" id="{2078CF77-A4E4-480C-B746-1E077065C29E}"/>
              </a:ext>
            </a:extLst>
          </p:cNvPr>
          <p:cNvSpPr/>
          <p:nvPr userDrawn="1"/>
        </p:nvSpPr>
        <p:spPr bwMode="auto">
          <a:xfrm>
            <a:off x="0" y="23257"/>
            <a:ext cx="1295400" cy="685800"/>
          </a:xfrm>
          <a:prstGeom prst="rect">
            <a:avLst/>
          </a:prstGeom>
          <a:solidFill>
            <a:schemeClr val="bg1"/>
          </a:solidFill>
          <a:ln w="12700"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folHlink"/>
              </a:solidFill>
              <a:effectLst/>
              <a:latin typeface="Tahoma" pitchFamily="34" charset="0"/>
              <a:cs typeface="Times New Roman" pitchFamily="18" charset="0"/>
            </a:endParaRPr>
          </a:p>
        </p:txBody>
      </p:sp>
      <p:pic>
        <p:nvPicPr>
          <p:cNvPr id="3" name="Picture 2" descr="A blue and black logo&#10;&#10;Description automatically generated">
            <a:extLst>
              <a:ext uri="{FF2B5EF4-FFF2-40B4-BE49-F238E27FC236}">
                <a16:creationId xmlns:a16="http://schemas.microsoft.com/office/drawing/2014/main" id="{06029F8F-F757-CC76-DD98-61C07EFB8B9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33155" y="233154"/>
            <a:ext cx="2451275" cy="1384970"/>
          </a:xfrm>
          <a:prstGeom prst="rect">
            <a:avLst/>
          </a:prstGeom>
        </p:spPr>
      </p:pic>
    </p:spTree>
    <p:extLst>
      <p:ext uri="{BB962C8B-B14F-4D97-AF65-F5344CB8AC3E}">
        <p14:creationId xmlns:p14="http://schemas.microsoft.com/office/powerpoint/2010/main" val="422514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End_Slide">
    <p:spTree>
      <p:nvGrpSpPr>
        <p:cNvPr id="1" name=""/>
        <p:cNvGrpSpPr/>
        <p:nvPr/>
      </p:nvGrpSpPr>
      <p:grpSpPr>
        <a:xfrm>
          <a:off x="0" y="0"/>
          <a:ext cx="0" cy="0"/>
          <a:chOff x="0" y="0"/>
          <a:chExt cx="0" cy="0"/>
        </a:xfrm>
      </p:grpSpPr>
      <p:sp>
        <p:nvSpPr>
          <p:cNvPr id="5" name="Content Placeholder 2"/>
          <p:cNvSpPr txBox="1">
            <a:spLocks/>
          </p:cNvSpPr>
          <p:nvPr userDrawn="1"/>
        </p:nvSpPr>
        <p:spPr>
          <a:xfrm>
            <a:off x="0" y="5092211"/>
            <a:ext cx="11887200" cy="771525"/>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a:buFont typeface="Arial" pitchFamily="34" charset="0"/>
              <a:buNone/>
            </a:pPr>
            <a:r>
              <a:rPr lang="en-US" sz="3200" b="1" i="0">
                <a:solidFill>
                  <a:schemeClr val="tx2">
                    <a:lumMod val="75000"/>
                  </a:schemeClr>
                </a:solidFill>
              </a:rPr>
              <a:t>Your Trusted Analytics and Planning Partner</a:t>
            </a:r>
          </a:p>
        </p:txBody>
      </p:sp>
      <p:pic>
        <p:nvPicPr>
          <p:cNvPr id="28" name="Picture 3" descr="C:\Users\bgupta\AppData\Local\Microsoft\Windows\Temporary Internet Files\Content.IE5\L23HB539\g-global-background[1].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0" y="7389"/>
            <a:ext cx="12192000" cy="218404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A blue and black logo&#10;&#10;Description automatically generated">
            <a:extLst>
              <a:ext uri="{FF2B5EF4-FFF2-40B4-BE49-F238E27FC236}">
                <a16:creationId xmlns:a16="http://schemas.microsoft.com/office/drawing/2014/main" id="{C5C30F83-D2BF-6132-FD69-C59163699C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8493" y="2925096"/>
            <a:ext cx="2645266" cy="1494575"/>
          </a:xfrm>
          <a:prstGeom prst="rect">
            <a:avLst/>
          </a:prstGeom>
        </p:spPr>
      </p:pic>
    </p:spTree>
    <p:extLst>
      <p:ext uri="{BB962C8B-B14F-4D97-AF65-F5344CB8AC3E}">
        <p14:creationId xmlns:p14="http://schemas.microsoft.com/office/powerpoint/2010/main" val="13707083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10"/>
          <p:cNvSpPr>
            <a:spLocks noChangeArrowheads="1"/>
          </p:cNvSpPr>
          <p:nvPr/>
        </p:nvSpPr>
        <p:spPr bwMode="auto">
          <a:xfrm>
            <a:off x="11523133" y="6573462"/>
            <a:ext cx="668867"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000" tIns="46800" rIns="90000" bIns="46800" anchor="ctr">
            <a:spAutoFit/>
          </a:bodyPr>
          <a:lstStyle/>
          <a:p>
            <a:fld id="{17DBF145-24CD-4875-AE14-5B6F01583BF2}" type="slidenum">
              <a:rPr lang="en-US" sz="1000" b="1" smtClean="0">
                <a:solidFill>
                  <a:schemeClr val="tx1"/>
                </a:solidFill>
                <a:latin typeface="+mn-lt"/>
              </a:rPr>
              <a:pPr/>
              <a:t>‹#›</a:t>
            </a:fld>
            <a:endParaRPr lang="en-US" sz="1000" b="1">
              <a:solidFill>
                <a:schemeClr val="tx1"/>
              </a:solidFill>
              <a:latin typeface="+mn-lt"/>
            </a:endParaRPr>
          </a:p>
        </p:txBody>
      </p:sp>
      <p:sp>
        <p:nvSpPr>
          <p:cNvPr id="7" name="Rectangle 10"/>
          <p:cNvSpPr>
            <a:spLocks noChangeArrowheads="1"/>
          </p:cNvSpPr>
          <p:nvPr/>
        </p:nvSpPr>
        <p:spPr bwMode="auto">
          <a:xfrm>
            <a:off x="0" y="6609598"/>
            <a:ext cx="2743200"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000" tIns="46800" rIns="90000" bIns="46800">
            <a:spAutoFit/>
          </a:bodyPr>
          <a:lstStyle/>
          <a:p>
            <a:r>
              <a:rPr lang="en-US" sz="1000" b="1">
                <a:solidFill>
                  <a:schemeClr val="tx1"/>
                </a:solidFill>
                <a:latin typeface="+mn-lt"/>
              </a:rPr>
              <a:t>TekLink</a:t>
            </a:r>
            <a:r>
              <a:rPr lang="en-US" sz="1000" b="1" baseline="0">
                <a:solidFill>
                  <a:schemeClr val="tx1"/>
                </a:solidFill>
                <a:latin typeface="+mn-lt"/>
              </a:rPr>
              <a:t> International - </a:t>
            </a:r>
            <a:r>
              <a:rPr lang="en-US" sz="1000" b="1" baseline="0">
                <a:solidFill>
                  <a:srgbClr val="FF0000"/>
                </a:solidFill>
                <a:latin typeface="+mn-lt"/>
              </a:rPr>
              <a:t>Confidential</a:t>
            </a:r>
            <a:endParaRPr lang="en-US" sz="1000" b="1">
              <a:solidFill>
                <a:srgbClr val="FF0000"/>
              </a:solidFill>
              <a:latin typeface="+mn-lt"/>
            </a:endParaRPr>
          </a:p>
        </p:txBody>
      </p:sp>
      <p:pic>
        <p:nvPicPr>
          <p:cNvPr id="2" name="Picture 1" descr="A blue and black logo&#10;&#10;Description automatically generated">
            <a:extLst>
              <a:ext uri="{FF2B5EF4-FFF2-40B4-BE49-F238E27FC236}">
                <a16:creationId xmlns:a16="http://schemas.microsoft.com/office/drawing/2014/main" id="{BD2A623A-1D4D-97F4-5ED4-1149C595743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03653" y="119950"/>
            <a:ext cx="957330" cy="540891"/>
          </a:xfrm>
          <a:prstGeom prst="rect">
            <a:avLst/>
          </a:prstGeom>
        </p:spPr>
      </p:pic>
    </p:spTree>
  </p:cSld>
  <p:clrMap bg1="lt1" tx1="dk1" bg2="lt2" tx2="dk2" accent1="accent1" accent2="accent2" accent3="accent3" accent4="accent4" accent5="accent5" accent6="accent6" hlink="hlink" folHlink="folHlink"/>
  <p:sldLayoutIdLst>
    <p:sldLayoutId id="2147483667" r:id="rId1"/>
    <p:sldLayoutId id="2147483663" r:id="rId2"/>
    <p:sldLayoutId id="2147483671" r:id="rId3"/>
    <p:sldLayoutId id="2147483668" r:id="rId4"/>
    <p:sldLayoutId id="2147483670" r:id="rId5"/>
  </p:sldLayoutIdLst>
  <p:txStyles>
    <p:titleStyle>
      <a:lvl1pPr algn="l" rtl="0" eaLnBrk="1" fontAlgn="base" hangingPunct="1">
        <a:lnSpc>
          <a:spcPct val="90000"/>
        </a:lnSpc>
        <a:spcBef>
          <a:spcPct val="0"/>
        </a:spcBef>
        <a:spcAft>
          <a:spcPct val="0"/>
        </a:spcAft>
        <a:defRPr sz="2200">
          <a:solidFill>
            <a:schemeClr val="tx1"/>
          </a:solidFill>
          <a:latin typeface="+mj-lt"/>
          <a:ea typeface="+mj-ea"/>
          <a:cs typeface="+mj-cs"/>
        </a:defRPr>
      </a:lvl1pPr>
      <a:lvl2pPr algn="l" rtl="0" eaLnBrk="1" fontAlgn="base" hangingPunct="1">
        <a:lnSpc>
          <a:spcPct val="90000"/>
        </a:lnSpc>
        <a:spcBef>
          <a:spcPct val="0"/>
        </a:spcBef>
        <a:spcAft>
          <a:spcPct val="0"/>
        </a:spcAft>
        <a:defRPr sz="2200">
          <a:solidFill>
            <a:schemeClr val="tx1"/>
          </a:solidFill>
          <a:latin typeface="Arial" pitchFamily="34" charset="0"/>
        </a:defRPr>
      </a:lvl2pPr>
      <a:lvl3pPr algn="l" rtl="0" eaLnBrk="1" fontAlgn="base" hangingPunct="1">
        <a:lnSpc>
          <a:spcPct val="90000"/>
        </a:lnSpc>
        <a:spcBef>
          <a:spcPct val="0"/>
        </a:spcBef>
        <a:spcAft>
          <a:spcPct val="0"/>
        </a:spcAft>
        <a:defRPr sz="2200">
          <a:solidFill>
            <a:schemeClr val="tx1"/>
          </a:solidFill>
          <a:latin typeface="Arial" pitchFamily="34" charset="0"/>
        </a:defRPr>
      </a:lvl3pPr>
      <a:lvl4pPr algn="l" rtl="0" eaLnBrk="1" fontAlgn="base" hangingPunct="1">
        <a:lnSpc>
          <a:spcPct val="90000"/>
        </a:lnSpc>
        <a:spcBef>
          <a:spcPct val="0"/>
        </a:spcBef>
        <a:spcAft>
          <a:spcPct val="0"/>
        </a:spcAft>
        <a:defRPr sz="2200">
          <a:solidFill>
            <a:schemeClr val="tx1"/>
          </a:solidFill>
          <a:latin typeface="Arial" pitchFamily="34" charset="0"/>
        </a:defRPr>
      </a:lvl4pPr>
      <a:lvl5pPr algn="l" rtl="0" eaLnBrk="1" fontAlgn="base" hangingPunct="1">
        <a:lnSpc>
          <a:spcPct val="90000"/>
        </a:lnSpc>
        <a:spcBef>
          <a:spcPct val="0"/>
        </a:spcBef>
        <a:spcAft>
          <a:spcPct val="0"/>
        </a:spcAft>
        <a:defRPr sz="2200">
          <a:solidFill>
            <a:schemeClr val="tx1"/>
          </a:solidFill>
          <a:latin typeface="Arial" pitchFamily="34" charset="0"/>
        </a:defRPr>
      </a:lvl5pPr>
      <a:lvl6pPr marL="457200" algn="l" rtl="0" eaLnBrk="1" fontAlgn="base" hangingPunct="1">
        <a:lnSpc>
          <a:spcPct val="90000"/>
        </a:lnSpc>
        <a:spcBef>
          <a:spcPct val="0"/>
        </a:spcBef>
        <a:spcAft>
          <a:spcPct val="0"/>
        </a:spcAft>
        <a:defRPr sz="2200">
          <a:solidFill>
            <a:schemeClr val="tx1"/>
          </a:solidFill>
          <a:latin typeface="Arial" pitchFamily="34" charset="0"/>
        </a:defRPr>
      </a:lvl6pPr>
      <a:lvl7pPr marL="914400" algn="l" rtl="0" eaLnBrk="1" fontAlgn="base" hangingPunct="1">
        <a:lnSpc>
          <a:spcPct val="90000"/>
        </a:lnSpc>
        <a:spcBef>
          <a:spcPct val="0"/>
        </a:spcBef>
        <a:spcAft>
          <a:spcPct val="0"/>
        </a:spcAft>
        <a:defRPr sz="2200">
          <a:solidFill>
            <a:schemeClr val="tx1"/>
          </a:solidFill>
          <a:latin typeface="Arial" pitchFamily="34" charset="0"/>
        </a:defRPr>
      </a:lvl7pPr>
      <a:lvl8pPr marL="1371600" algn="l" rtl="0" eaLnBrk="1" fontAlgn="base" hangingPunct="1">
        <a:lnSpc>
          <a:spcPct val="90000"/>
        </a:lnSpc>
        <a:spcBef>
          <a:spcPct val="0"/>
        </a:spcBef>
        <a:spcAft>
          <a:spcPct val="0"/>
        </a:spcAft>
        <a:defRPr sz="2200">
          <a:solidFill>
            <a:schemeClr val="tx1"/>
          </a:solidFill>
          <a:latin typeface="Arial" pitchFamily="34" charset="0"/>
        </a:defRPr>
      </a:lvl8pPr>
      <a:lvl9pPr marL="1828800" algn="l" rtl="0" eaLnBrk="1" fontAlgn="base" hangingPunct="1">
        <a:lnSpc>
          <a:spcPct val="90000"/>
        </a:lnSpc>
        <a:spcBef>
          <a:spcPct val="0"/>
        </a:spcBef>
        <a:spcAft>
          <a:spcPct val="0"/>
        </a:spcAft>
        <a:defRPr sz="2200">
          <a:solidFill>
            <a:schemeClr val="tx1"/>
          </a:solidFill>
          <a:latin typeface="Arial" pitchFamily="34" charset="0"/>
        </a:defRPr>
      </a:lvl9pPr>
    </p:titleStyle>
    <p:bodyStyle>
      <a:lvl1pPr marL="457200" indent="-457200" algn="l" rtl="0" eaLnBrk="1" fontAlgn="base" hangingPunct="1">
        <a:spcBef>
          <a:spcPct val="50000"/>
        </a:spcBef>
        <a:spcAft>
          <a:spcPct val="0"/>
        </a:spcAft>
        <a:buClr>
          <a:schemeClr val="accent1">
            <a:lumMod val="75000"/>
          </a:schemeClr>
        </a:buClr>
        <a:buFont typeface="Wingdings" pitchFamily="2" charset="2"/>
        <a:buChar char="§"/>
        <a:defRPr lang="en-US" sz="2000" b="1" i="0" kern="1200" dirty="0" smtClean="0">
          <a:solidFill>
            <a:schemeClr val="tx1"/>
          </a:solidFill>
          <a:latin typeface="Arial" pitchFamily="34" charset="0"/>
          <a:ea typeface="+mn-ea"/>
          <a:cs typeface="Times New Roman" pitchFamily="18" charset="0"/>
        </a:defRPr>
      </a:lvl1pPr>
      <a:lvl2pPr marL="742950" indent="-285750" algn="l" rtl="0" eaLnBrk="1" fontAlgn="base" hangingPunct="1">
        <a:spcBef>
          <a:spcPct val="20000"/>
        </a:spcBef>
        <a:spcAft>
          <a:spcPct val="0"/>
        </a:spcAft>
        <a:buClr>
          <a:schemeClr val="accent1">
            <a:lumMod val="75000"/>
          </a:schemeClr>
        </a:buClr>
        <a:buFont typeface="Wingdings" pitchFamily="2" charset="2"/>
        <a:buChar char="§"/>
        <a:defRPr b="0" i="0">
          <a:solidFill>
            <a:schemeClr val="tx1"/>
          </a:solidFill>
          <a:latin typeface="+mn-lt"/>
        </a:defRPr>
      </a:lvl2pPr>
      <a:lvl3pPr marL="1143000" indent="-228600" algn="l" rtl="0" eaLnBrk="1" fontAlgn="base" hangingPunct="1">
        <a:spcBef>
          <a:spcPct val="20000"/>
        </a:spcBef>
        <a:spcAft>
          <a:spcPct val="0"/>
        </a:spcAft>
        <a:buClr>
          <a:schemeClr val="accent1">
            <a:lumMod val="75000"/>
          </a:schemeClr>
        </a:buClr>
        <a:buFont typeface="Wingdings" pitchFamily="2" charset="2"/>
        <a:buChar char="§"/>
        <a:defRPr sz="1600" b="0" i="0">
          <a:solidFill>
            <a:schemeClr val="tx1"/>
          </a:solidFill>
          <a:latin typeface="+mn-lt"/>
        </a:defRPr>
      </a:lvl3pPr>
      <a:lvl4pPr marL="1600200" indent="-228600" algn="l" rtl="0" eaLnBrk="1" fontAlgn="base" hangingPunct="1">
        <a:spcBef>
          <a:spcPct val="20000"/>
        </a:spcBef>
        <a:spcAft>
          <a:spcPct val="0"/>
        </a:spcAft>
        <a:buClr>
          <a:schemeClr val="accent1">
            <a:lumMod val="75000"/>
          </a:schemeClr>
        </a:buClr>
        <a:buFont typeface="Wingdings" panose="05000000000000000000" pitchFamily="2" charset="2"/>
        <a:buChar char="§"/>
        <a:defRPr sz="1400" b="0" i="0">
          <a:solidFill>
            <a:schemeClr val="tx1"/>
          </a:solidFill>
          <a:latin typeface="+mn-lt"/>
        </a:defRPr>
      </a:lvl4pPr>
      <a:lvl5pPr marL="2057400" indent="-228600" algn="l" rtl="0" eaLnBrk="1" fontAlgn="base" hangingPunct="1">
        <a:spcBef>
          <a:spcPct val="20000"/>
        </a:spcBef>
        <a:spcAft>
          <a:spcPct val="0"/>
        </a:spcAft>
        <a:buClr>
          <a:schemeClr val="accent1">
            <a:lumMod val="75000"/>
          </a:schemeClr>
        </a:buClr>
        <a:buFont typeface="Wingdings" panose="05000000000000000000" pitchFamily="2" charset="2"/>
        <a:buChar char="§"/>
        <a:defRPr sz="1400" b="0" i="0">
          <a:solidFill>
            <a:schemeClr val="tx1"/>
          </a:solidFill>
          <a:latin typeface="+mn-lt"/>
        </a:defRPr>
      </a:lvl5pPr>
      <a:lvl6pPr marL="25146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6pPr>
      <a:lvl7pPr marL="29718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7pPr>
      <a:lvl8pPr marL="34290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8pPr>
      <a:lvl9pPr marL="38862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protective suits working in a factory&#10;&#10;Description automatically generated">
            <a:extLst>
              <a:ext uri="{FF2B5EF4-FFF2-40B4-BE49-F238E27FC236}">
                <a16:creationId xmlns:a16="http://schemas.microsoft.com/office/drawing/2014/main" id="{2C0DD10A-634A-8EAD-B22B-4CA90C4D98C2}"/>
              </a:ext>
            </a:extLst>
          </p:cNvPr>
          <p:cNvPicPr>
            <a:picLocks/>
          </p:cNvPicPr>
          <p:nvPr/>
        </p:nvPicPr>
        <p:blipFill rotWithShape="1">
          <a:blip r:embed="rId2" cstate="print">
            <a:extLst>
              <a:ext uri="{28A0092B-C50C-407E-A947-70E740481C1C}">
                <a14:useLocalDpi xmlns:a14="http://schemas.microsoft.com/office/drawing/2010/main" val="0"/>
              </a:ext>
            </a:extLst>
          </a:blip>
          <a:srcRect l="8000" t="12693" r="6629" b="21165"/>
          <a:stretch/>
        </p:blipFill>
        <p:spPr>
          <a:xfrm>
            <a:off x="685801" y="1112246"/>
            <a:ext cx="2487600" cy="1353600"/>
          </a:xfrm>
          <a:prstGeom prst="rect">
            <a:avLst/>
          </a:prstGeom>
        </p:spPr>
      </p:pic>
      <p:sp>
        <p:nvSpPr>
          <p:cNvPr id="4" name="Title 6"/>
          <p:cNvSpPr>
            <a:spLocks noGrp="1"/>
          </p:cNvSpPr>
          <p:nvPr>
            <p:ph type="title"/>
          </p:nvPr>
        </p:nvSpPr>
        <p:spPr>
          <a:xfrm>
            <a:off x="1450178" y="152400"/>
            <a:ext cx="8862423" cy="609600"/>
          </a:xfrm>
        </p:spPr>
        <p:txBody>
          <a:bodyPr>
            <a:noAutofit/>
          </a:bodyPr>
          <a:lstStyle/>
          <a:p>
            <a:r>
              <a:rPr lang="en-US" dirty="0"/>
              <a:t>Strategic Shift: MedTech Sales Channel Transformation</a:t>
            </a:r>
          </a:p>
        </p:txBody>
      </p:sp>
      <p:sp>
        <p:nvSpPr>
          <p:cNvPr id="9" name="Flowchart: Stored Data 8"/>
          <p:cNvSpPr/>
          <p:nvPr/>
        </p:nvSpPr>
        <p:spPr bwMode="auto">
          <a:xfrm rot="10800000">
            <a:off x="2536825" y="1094246"/>
            <a:ext cx="3851275" cy="1371600"/>
          </a:xfrm>
          <a:prstGeom prst="flowChartOnlineStorage">
            <a:avLst/>
          </a:prstGeom>
          <a:solidFill>
            <a:schemeClr val="tx2"/>
          </a:solidFill>
          <a:ln w="19050" cap="flat" cmpd="sng" algn="ctr">
            <a:solidFill>
              <a:schemeClr val="bg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folHlink"/>
              </a:solidFill>
              <a:effectLst/>
              <a:latin typeface="Tahoma" pitchFamily="34" charset="0"/>
              <a:cs typeface="Times New Roman" pitchFamily="18" charset="0"/>
            </a:endParaRPr>
          </a:p>
        </p:txBody>
      </p:sp>
      <p:sp>
        <p:nvSpPr>
          <p:cNvPr id="8" name="Rounded Rectangle 7"/>
          <p:cNvSpPr/>
          <p:nvPr/>
        </p:nvSpPr>
        <p:spPr bwMode="auto">
          <a:xfrm>
            <a:off x="4740274" y="1103770"/>
            <a:ext cx="6956425" cy="1362145"/>
          </a:xfrm>
          <a:prstGeom prst="roundRect">
            <a:avLst>
              <a:gd name="adj" fmla="val 50000"/>
            </a:avLst>
          </a:prstGeom>
          <a:solidFill>
            <a:schemeClr val="tx2"/>
          </a:solidFill>
          <a:ln w="12700" cap="flat" cmpd="sng" algn="ctr">
            <a:no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folHlink"/>
              </a:solidFill>
              <a:effectLst/>
              <a:latin typeface="Tahoma" pitchFamily="34" charset="0"/>
              <a:cs typeface="Times New Roman" pitchFamily="18" charset="0"/>
            </a:endParaRPr>
          </a:p>
        </p:txBody>
      </p:sp>
      <p:sp>
        <p:nvSpPr>
          <p:cNvPr id="13" name="Title 6"/>
          <p:cNvSpPr txBox="1">
            <a:spLocks/>
          </p:cNvSpPr>
          <p:nvPr/>
        </p:nvSpPr>
        <p:spPr>
          <a:xfrm>
            <a:off x="3098307" y="1264625"/>
            <a:ext cx="8475215" cy="1150137"/>
          </a:xfrm>
          <a:prstGeom prst="rect">
            <a:avLst/>
          </a:prstGeom>
        </p:spPr>
        <p:txBody>
          <a:bodyPr anchor="ctr">
            <a:noAutofit/>
          </a:bodyPr>
          <a:lstStyle>
            <a:lvl1pPr algn="l" rtl="0" eaLnBrk="1" fontAlgn="base" hangingPunct="1">
              <a:lnSpc>
                <a:spcPct val="90000"/>
              </a:lnSpc>
              <a:spcBef>
                <a:spcPct val="0"/>
              </a:spcBef>
              <a:spcAft>
                <a:spcPct val="0"/>
              </a:spcAft>
              <a:defRPr sz="2400" b="1">
                <a:solidFill>
                  <a:schemeClr val="tx2">
                    <a:lumMod val="75000"/>
                  </a:schemeClr>
                </a:solidFill>
                <a:latin typeface="Calibri" panose="020F0502020204030204" pitchFamily="34" charset="0"/>
                <a:ea typeface="+mj-ea"/>
                <a:cs typeface="+mj-cs"/>
              </a:defRPr>
            </a:lvl1pPr>
            <a:lvl2pPr algn="l" rtl="0" eaLnBrk="1" fontAlgn="base" hangingPunct="1">
              <a:lnSpc>
                <a:spcPct val="90000"/>
              </a:lnSpc>
              <a:spcBef>
                <a:spcPct val="0"/>
              </a:spcBef>
              <a:spcAft>
                <a:spcPct val="0"/>
              </a:spcAft>
              <a:defRPr sz="2200">
                <a:solidFill>
                  <a:schemeClr val="tx1"/>
                </a:solidFill>
                <a:latin typeface="Arial" pitchFamily="34" charset="0"/>
              </a:defRPr>
            </a:lvl2pPr>
            <a:lvl3pPr algn="l" rtl="0" eaLnBrk="1" fontAlgn="base" hangingPunct="1">
              <a:lnSpc>
                <a:spcPct val="90000"/>
              </a:lnSpc>
              <a:spcBef>
                <a:spcPct val="0"/>
              </a:spcBef>
              <a:spcAft>
                <a:spcPct val="0"/>
              </a:spcAft>
              <a:defRPr sz="2200">
                <a:solidFill>
                  <a:schemeClr val="tx1"/>
                </a:solidFill>
                <a:latin typeface="Arial" pitchFamily="34" charset="0"/>
              </a:defRPr>
            </a:lvl3pPr>
            <a:lvl4pPr algn="l" rtl="0" eaLnBrk="1" fontAlgn="base" hangingPunct="1">
              <a:lnSpc>
                <a:spcPct val="90000"/>
              </a:lnSpc>
              <a:spcBef>
                <a:spcPct val="0"/>
              </a:spcBef>
              <a:spcAft>
                <a:spcPct val="0"/>
              </a:spcAft>
              <a:defRPr sz="2200">
                <a:solidFill>
                  <a:schemeClr val="tx1"/>
                </a:solidFill>
                <a:latin typeface="Arial" pitchFamily="34" charset="0"/>
              </a:defRPr>
            </a:lvl4pPr>
            <a:lvl5pPr algn="l" rtl="0" eaLnBrk="1" fontAlgn="base" hangingPunct="1">
              <a:lnSpc>
                <a:spcPct val="90000"/>
              </a:lnSpc>
              <a:spcBef>
                <a:spcPct val="0"/>
              </a:spcBef>
              <a:spcAft>
                <a:spcPct val="0"/>
              </a:spcAft>
              <a:defRPr sz="2200">
                <a:solidFill>
                  <a:schemeClr val="tx1"/>
                </a:solidFill>
                <a:latin typeface="Arial" pitchFamily="34" charset="0"/>
              </a:defRPr>
            </a:lvl5pPr>
            <a:lvl6pPr marL="457200" algn="l" rtl="0" eaLnBrk="1" fontAlgn="base" hangingPunct="1">
              <a:lnSpc>
                <a:spcPct val="90000"/>
              </a:lnSpc>
              <a:spcBef>
                <a:spcPct val="0"/>
              </a:spcBef>
              <a:spcAft>
                <a:spcPct val="0"/>
              </a:spcAft>
              <a:defRPr sz="2200">
                <a:solidFill>
                  <a:schemeClr val="tx1"/>
                </a:solidFill>
                <a:latin typeface="Arial" pitchFamily="34" charset="0"/>
              </a:defRPr>
            </a:lvl6pPr>
            <a:lvl7pPr marL="914400" algn="l" rtl="0" eaLnBrk="1" fontAlgn="base" hangingPunct="1">
              <a:lnSpc>
                <a:spcPct val="90000"/>
              </a:lnSpc>
              <a:spcBef>
                <a:spcPct val="0"/>
              </a:spcBef>
              <a:spcAft>
                <a:spcPct val="0"/>
              </a:spcAft>
              <a:defRPr sz="2200">
                <a:solidFill>
                  <a:schemeClr val="tx1"/>
                </a:solidFill>
                <a:latin typeface="Arial" pitchFamily="34" charset="0"/>
              </a:defRPr>
            </a:lvl7pPr>
            <a:lvl8pPr marL="1371600" algn="l" rtl="0" eaLnBrk="1" fontAlgn="base" hangingPunct="1">
              <a:lnSpc>
                <a:spcPct val="90000"/>
              </a:lnSpc>
              <a:spcBef>
                <a:spcPct val="0"/>
              </a:spcBef>
              <a:spcAft>
                <a:spcPct val="0"/>
              </a:spcAft>
              <a:defRPr sz="2200">
                <a:solidFill>
                  <a:schemeClr val="tx1"/>
                </a:solidFill>
                <a:latin typeface="Arial" pitchFamily="34" charset="0"/>
              </a:defRPr>
            </a:lvl8pPr>
            <a:lvl9pPr marL="1828800" algn="l" rtl="0" eaLnBrk="1" fontAlgn="base" hangingPunct="1">
              <a:lnSpc>
                <a:spcPct val="90000"/>
              </a:lnSpc>
              <a:spcBef>
                <a:spcPct val="0"/>
              </a:spcBef>
              <a:spcAft>
                <a:spcPct val="0"/>
              </a:spcAft>
              <a:defRPr sz="2200">
                <a:solidFill>
                  <a:schemeClr val="tx1"/>
                </a:solidFill>
                <a:latin typeface="Arial" pitchFamily="34" charset="0"/>
              </a:defRPr>
            </a:lvl9pPr>
          </a:lstStyle>
          <a:p>
            <a:pPr>
              <a:spcAft>
                <a:spcPts val="600"/>
              </a:spcAft>
            </a:pPr>
            <a:r>
              <a:rPr lang="en-US" sz="1400" u="sng" kern="0" dirty="0">
                <a:solidFill>
                  <a:schemeClr val="bg1"/>
                </a:solidFill>
              </a:rPr>
              <a:t>Business Challenges and Objectives</a:t>
            </a:r>
          </a:p>
          <a:p>
            <a:pPr marL="171450" indent="-171450">
              <a:buFont typeface="Wingdings" panose="05000000000000000000" pitchFamily="2" charset="2"/>
              <a:buChar char="§"/>
            </a:pPr>
            <a:r>
              <a:rPr lang="en-US" sz="1000" b="0" kern="0" dirty="0">
                <a:solidFill>
                  <a:schemeClr val="bg1"/>
                </a:solidFill>
              </a:rPr>
              <a:t>Initially, the client aimed to track sales through the distributor channel in the past. However, their current objective is to reclassify these sales as direct sales made by the client.</a:t>
            </a:r>
          </a:p>
          <a:p>
            <a:pPr marL="171450" indent="-171450">
              <a:buFont typeface="Wingdings" panose="05000000000000000000" pitchFamily="2" charset="2"/>
              <a:buChar char="§"/>
            </a:pPr>
            <a:r>
              <a:rPr lang="en-US" sz="1000" b="0" kern="0" dirty="0">
                <a:solidFill>
                  <a:schemeClr val="bg1"/>
                </a:solidFill>
              </a:rPr>
              <a:t>To fulfill the primary goal, the process involves extracting distributor sales data and storing it within a central Data Warehouse.</a:t>
            </a:r>
          </a:p>
          <a:p>
            <a:pPr marL="171450" indent="-171450">
              <a:buFont typeface="Wingdings" panose="05000000000000000000" pitchFamily="2" charset="2"/>
              <a:buChar char="§"/>
            </a:pPr>
            <a:r>
              <a:rPr lang="en-US" sz="1000" b="0" kern="0" dirty="0">
                <a:solidFill>
                  <a:schemeClr val="bg1"/>
                </a:solidFill>
              </a:rPr>
              <a:t>It is essential that the provided solution does not disrupt the overall revenue figures and the associated calculations within the Business Intelligence (BI) system.</a:t>
            </a:r>
          </a:p>
          <a:p>
            <a:endParaRPr lang="en-US" sz="1000" b="0" kern="0" dirty="0">
              <a:solidFill>
                <a:schemeClr val="bg1"/>
              </a:solidFill>
            </a:endParaRPr>
          </a:p>
        </p:txBody>
      </p:sp>
      <p:sp>
        <p:nvSpPr>
          <p:cNvPr id="23" name="Content Placeholder 9"/>
          <p:cNvSpPr txBox="1">
            <a:spLocks/>
          </p:cNvSpPr>
          <p:nvPr/>
        </p:nvSpPr>
        <p:spPr bwMode="gray">
          <a:xfrm>
            <a:off x="8835862" y="2632189"/>
            <a:ext cx="2898938" cy="260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180000" tIns="0" rIns="0" bIns="0" numCol="1" anchor="t" anchorCtr="0" compatLnSpc="1">
            <a:prstTxWarp prst="textNoShape">
              <a:avLst/>
            </a:prstTxWarp>
            <a:noAutofit/>
          </a:bodyPr>
          <a:lstStyle>
            <a:lvl1pPr marL="457200" indent="-457200" algn="l" rtl="0" eaLnBrk="1" fontAlgn="base" hangingPunct="1">
              <a:spcBef>
                <a:spcPct val="50000"/>
              </a:spcBef>
              <a:spcAft>
                <a:spcPct val="0"/>
              </a:spcAft>
              <a:buClr>
                <a:schemeClr val="tx2">
                  <a:lumMod val="75000"/>
                </a:schemeClr>
              </a:buClr>
              <a:buFont typeface="Wingdings" pitchFamily="2" charset="2"/>
              <a:buChar char="§"/>
              <a:defRPr lang="en-US" sz="2000" b="1" i="0" kern="1200" dirty="0" smtClean="0">
                <a:solidFill>
                  <a:schemeClr val="tx1"/>
                </a:solidFill>
                <a:latin typeface="Calibri" panose="020F0502020204030204" pitchFamily="34" charset="0"/>
                <a:ea typeface="+mn-ea"/>
                <a:cs typeface="Times New Roman" pitchFamily="18" charset="0"/>
              </a:defRPr>
            </a:lvl1pPr>
            <a:lvl2pPr marL="742950" indent="-285750" algn="l" rtl="0" eaLnBrk="1" fontAlgn="base" hangingPunct="1">
              <a:spcBef>
                <a:spcPct val="20000"/>
              </a:spcBef>
              <a:spcAft>
                <a:spcPct val="0"/>
              </a:spcAft>
              <a:buClr>
                <a:schemeClr val="tx2">
                  <a:lumMod val="75000"/>
                </a:schemeClr>
              </a:buClr>
              <a:buFont typeface="Wingdings" panose="05000000000000000000" pitchFamily="2" charset="2"/>
              <a:buChar char="§"/>
              <a:defRPr sz="1800" b="0">
                <a:solidFill>
                  <a:schemeClr val="tx1"/>
                </a:solidFill>
                <a:latin typeface="Calibri" panose="020F0502020204030204" pitchFamily="34" charset="0"/>
              </a:defRPr>
            </a:lvl2pPr>
            <a:lvl3pPr marL="1143000" indent="-228600" algn="l" rtl="0" eaLnBrk="1" fontAlgn="base" hangingPunct="1">
              <a:spcBef>
                <a:spcPct val="20000"/>
              </a:spcBef>
              <a:spcAft>
                <a:spcPct val="0"/>
              </a:spcAft>
              <a:buClr>
                <a:schemeClr val="tx2">
                  <a:lumMod val="75000"/>
                </a:schemeClr>
              </a:buClr>
              <a:buFont typeface="Wingdings" panose="05000000000000000000" pitchFamily="2" charset="2"/>
              <a:buChar char="§"/>
              <a:defRPr sz="1600" b="0">
                <a:solidFill>
                  <a:schemeClr val="tx1"/>
                </a:solidFill>
                <a:latin typeface="Calibri" panose="020F0502020204030204" pitchFamily="34" charset="0"/>
              </a:defRPr>
            </a:lvl3pPr>
            <a:lvl4pPr marL="1600200" indent="-228600" algn="l" rtl="0" eaLnBrk="1" fontAlgn="base" hangingPunct="1">
              <a:spcBef>
                <a:spcPct val="20000"/>
              </a:spcBef>
              <a:spcAft>
                <a:spcPct val="0"/>
              </a:spcAft>
              <a:buClr>
                <a:schemeClr val="tx2">
                  <a:lumMod val="75000"/>
                </a:schemeClr>
              </a:buClr>
              <a:buFont typeface="Wingdings" panose="05000000000000000000" pitchFamily="2" charset="2"/>
              <a:buChar char="§"/>
              <a:defRPr sz="1400" b="0">
                <a:solidFill>
                  <a:schemeClr val="tx1"/>
                </a:solidFill>
                <a:latin typeface="Calibri" panose="020F0502020204030204" pitchFamily="34" charset="0"/>
              </a:defRPr>
            </a:lvl4pPr>
            <a:lvl5pPr marL="2057400" indent="-228600" algn="l" rtl="0" eaLnBrk="1" fontAlgn="base" hangingPunct="1">
              <a:spcBef>
                <a:spcPct val="20000"/>
              </a:spcBef>
              <a:spcAft>
                <a:spcPct val="0"/>
              </a:spcAft>
              <a:buClr>
                <a:schemeClr val="tx2">
                  <a:lumMod val="75000"/>
                </a:schemeClr>
              </a:buClr>
              <a:buFont typeface="Wingdings" panose="05000000000000000000" pitchFamily="2" charset="2"/>
              <a:buChar char="§"/>
              <a:defRPr sz="1200" b="0">
                <a:solidFill>
                  <a:schemeClr val="tx1"/>
                </a:solidFill>
                <a:latin typeface="Calibri" panose="020F0502020204030204" pitchFamily="34" charset="0"/>
              </a:defRPr>
            </a:lvl5pPr>
            <a:lvl6pPr marL="25146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6pPr>
            <a:lvl7pPr marL="29718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7pPr>
            <a:lvl8pPr marL="34290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8pPr>
            <a:lvl9pPr marL="38862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9pPr>
          </a:lstStyle>
          <a:p>
            <a:pPr marL="0" indent="0">
              <a:buNone/>
            </a:pPr>
            <a:r>
              <a:rPr lang="en-US" sz="1600"/>
              <a:t>Outcomes and Benefits</a:t>
            </a:r>
          </a:p>
          <a:p>
            <a:pPr marL="0" indent="0" algn="just">
              <a:buNone/>
            </a:pPr>
            <a:endParaRPr lang="en-US" sz="1200" b="0"/>
          </a:p>
          <a:p>
            <a:pPr marL="231775" indent="-231775"/>
            <a:endParaRPr lang="en-US" sz="1200">
              <a:solidFill>
                <a:schemeClr val="tx2"/>
              </a:solidFill>
            </a:endParaRPr>
          </a:p>
        </p:txBody>
      </p:sp>
      <p:pic>
        <p:nvPicPr>
          <p:cNvPr id="24" name="Picture 23"/>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8553552" y="2564016"/>
            <a:ext cx="378542" cy="352033"/>
          </a:xfrm>
          <a:prstGeom prst="rect">
            <a:avLst/>
          </a:prstGeom>
        </p:spPr>
      </p:pic>
      <p:sp>
        <p:nvSpPr>
          <p:cNvPr id="18" name="Content Placeholder 9"/>
          <p:cNvSpPr txBox="1">
            <a:spLocks/>
          </p:cNvSpPr>
          <p:nvPr/>
        </p:nvSpPr>
        <p:spPr bwMode="gray">
          <a:xfrm>
            <a:off x="3504087" y="2683006"/>
            <a:ext cx="4878896" cy="3850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180000" tIns="0" rIns="0" bIns="0" numCol="1" anchor="t" anchorCtr="0" compatLnSpc="1">
            <a:prstTxWarp prst="textNoShape">
              <a:avLst/>
            </a:prstTxWarp>
            <a:noAutofit/>
          </a:bodyPr>
          <a:lstStyle>
            <a:lvl1pPr marL="457200" indent="-457200" algn="l" rtl="0" eaLnBrk="1" fontAlgn="base" hangingPunct="1">
              <a:spcBef>
                <a:spcPct val="50000"/>
              </a:spcBef>
              <a:spcAft>
                <a:spcPct val="0"/>
              </a:spcAft>
              <a:buClr>
                <a:schemeClr val="tx2">
                  <a:lumMod val="75000"/>
                </a:schemeClr>
              </a:buClr>
              <a:buFont typeface="Wingdings" pitchFamily="2" charset="2"/>
              <a:buChar char="§"/>
              <a:defRPr lang="en-US" sz="2000" b="1" i="0" kern="1200" dirty="0" smtClean="0">
                <a:solidFill>
                  <a:schemeClr val="tx1"/>
                </a:solidFill>
                <a:latin typeface="Calibri" panose="020F0502020204030204" pitchFamily="34" charset="0"/>
                <a:ea typeface="+mn-ea"/>
                <a:cs typeface="Times New Roman" pitchFamily="18" charset="0"/>
              </a:defRPr>
            </a:lvl1pPr>
            <a:lvl2pPr marL="742950" indent="-285750" algn="l" rtl="0" eaLnBrk="1" fontAlgn="base" hangingPunct="1">
              <a:spcBef>
                <a:spcPct val="20000"/>
              </a:spcBef>
              <a:spcAft>
                <a:spcPct val="0"/>
              </a:spcAft>
              <a:buClr>
                <a:schemeClr val="tx2">
                  <a:lumMod val="75000"/>
                </a:schemeClr>
              </a:buClr>
              <a:buFont typeface="Wingdings" panose="05000000000000000000" pitchFamily="2" charset="2"/>
              <a:buChar char="§"/>
              <a:defRPr sz="1800" b="0">
                <a:solidFill>
                  <a:schemeClr val="tx1"/>
                </a:solidFill>
                <a:latin typeface="Calibri" panose="020F0502020204030204" pitchFamily="34" charset="0"/>
              </a:defRPr>
            </a:lvl2pPr>
            <a:lvl3pPr marL="1143000" indent="-228600" algn="l" rtl="0" eaLnBrk="1" fontAlgn="base" hangingPunct="1">
              <a:spcBef>
                <a:spcPct val="20000"/>
              </a:spcBef>
              <a:spcAft>
                <a:spcPct val="0"/>
              </a:spcAft>
              <a:buClr>
                <a:schemeClr val="tx2">
                  <a:lumMod val="75000"/>
                </a:schemeClr>
              </a:buClr>
              <a:buFont typeface="Wingdings" panose="05000000000000000000" pitchFamily="2" charset="2"/>
              <a:buChar char="§"/>
              <a:defRPr sz="1600" b="0">
                <a:solidFill>
                  <a:schemeClr val="tx1"/>
                </a:solidFill>
                <a:latin typeface="Calibri" panose="020F0502020204030204" pitchFamily="34" charset="0"/>
              </a:defRPr>
            </a:lvl3pPr>
            <a:lvl4pPr marL="1600200" indent="-228600" algn="l" rtl="0" eaLnBrk="1" fontAlgn="base" hangingPunct="1">
              <a:spcBef>
                <a:spcPct val="20000"/>
              </a:spcBef>
              <a:spcAft>
                <a:spcPct val="0"/>
              </a:spcAft>
              <a:buClr>
                <a:schemeClr val="tx2">
                  <a:lumMod val="75000"/>
                </a:schemeClr>
              </a:buClr>
              <a:buFont typeface="Wingdings" panose="05000000000000000000" pitchFamily="2" charset="2"/>
              <a:buChar char="§"/>
              <a:defRPr sz="1400" b="0">
                <a:solidFill>
                  <a:schemeClr val="tx1"/>
                </a:solidFill>
                <a:latin typeface="Calibri" panose="020F0502020204030204" pitchFamily="34" charset="0"/>
              </a:defRPr>
            </a:lvl4pPr>
            <a:lvl5pPr marL="2057400" indent="-228600" algn="l" rtl="0" eaLnBrk="1" fontAlgn="base" hangingPunct="1">
              <a:spcBef>
                <a:spcPct val="20000"/>
              </a:spcBef>
              <a:spcAft>
                <a:spcPct val="0"/>
              </a:spcAft>
              <a:buClr>
                <a:schemeClr val="tx2">
                  <a:lumMod val="75000"/>
                </a:schemeClr>
              </a:buClr>
              <a:buFont typeface="Wingdings" panose="05000000000000000000" pitchFamily="2" charset="2"/>
              <a:buChar char="§"/>
              <a:defRPr sz="1200" b="0">
                <a:solidFill>
                  <a:schemeClr val="tx1"/>
                </a:solidFill>
                <a:latin typeface="Calibri" panose="020F0502020204030204" pitchFamily="34" charset="0"/>
              </a:defRPr>
            </a:lvl5pPr>
            <a:lvl6pPr marL="25146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6pPr>
            <a:lvl7pPr marL="29718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7pPr>
            <a:lvl8pPr marL="34290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8pPr>
            <a:lvl9pPr marL="3886200" indent="-228600" algn="l" rtl="0" eaLnBrk="1" fontAlgn="base" hangingPunct="1">
              <a:spcBef>
                <a:spcPct val="20000"/>
              </a:spcBef>
              <a:spcAft>
                <a:spcPct val="5000"/>
              </a:spcAft>
              <a:buClr>
                <a:srgbClr val="333333"/>
              </a:buClr>
              <a:buSzPct val="85000"/>
              <a:buFont typeface="Wingdings" pitchFamily="2" charset="2"/>
              <a:buChar char="l"/>
              <a:defRPr sz="1400" b="1">
                <a:solidFill>
                  <a:srgbClr val="333333"/>
                </a:solidFill>
                <a:latin typeface="+mn-lt"/>
              </a:defRPr>
            </a:lvl9pPr>
          </a:lstStyle>
          <a:p>
            <a:pPr marL="228600" indent="0">
              <a:buNone/>
            </a:pPr>
            <a:r>
              <a:rPr lang="en-US" sz="1600" dirty="0"/>
              <a:t>  The Solution</a:t>
            </a:r>
          </a:p>
          <a:p>
            <a:pPr marL="233363" lvl="1" indent="-123825">
              <a:spcBef>
                <a:spcPts val="0"/>
              </a:spcBef>
            </a:pPr>
            <a:endParaRPr lang="en-US" sz="1050" dirty="0">
              <a:cs typeface="Times New Roman" pitchFamily="18" charset="0"/>
            </a:endParaRPr>
          </a:p>
          <a:p>
            <a:pPr marL="233363" lvl="1" indent="-123825">
              <a:spcBef>
                <a:spcPts val="0"/>
              </a:spcBef>
            </a:pPr>
            <a:r>
              <a:rPr lang="en-US" sz="1050" b="1" dirty="0">
                <a:cs typeface="Times New Roman" pitchFamily="18" charset="0"/>
              </a:rPr>
              <a:t>Invoicing Process:</a:t>
            </a:r>
            <a:r>
              <a:rPr lang="en-US" sz="1050" dirty="0">
                <a:cs typeface="Times New Roman" pitchFamily="18" charset="0"/>
              </a:rPr>
              <a:t> When generating invoices for distributor customers, a corresponding negative invoice will be created against the distributor, recording sales as direct sales from the client.</a:t>
            </a:r>
          </a:p>
          <a:p>
            <a:pPr marL="233363" lvl="1" indent="-123825">
              <a:spcBef>
                <a:spcPts val="0"/>
              </a:spcBef>
            </a:pPr>
            <a:r>
              <a:rPr lang="en-US" sz="1050" b="1" dirty="0">
                <a:cs typeface="Times New Roman" pitchFamily="18" charset="0"/>
              </a:rPr>
              <a:t>Data Integration:</a:t>
            </a:r>
            <a:r>
              <a:rPr lang="en-US" sz="1050" dirty="0">
                <a:cs typeface="Times New Roman" pitchFamily="18" charset="0"/>
              </a:rPr>
              <a:t> Distributor data will be collected and integrated into Azure using distributor-provided data. Third-party customers will be marked as "direct" customers of the client during this process.</a:t>
            </a:r>
          </a:p>
          <a:p>
            <a:pPr marL="233363" lvl="1" indent="-123825">
              <a:spcBef>
                <a:spcPts val="0"/>
              </a:spcBef>
            </a:pPr>
            <a:r>
              <a:rPr lang="en-US" sz="1050" b="1" dirty="0">
                <a:cs typeface="Times New Roman" pitchFamily="18" charset="0"/>
              </a:rPr>
              <a:t>Scalability:</a:t>
            </a:r>
            <a:r>
              <a:rPr lang="en-US" sz="1050" dirty="0">
                <a:cs typeface="Times New Roman" pitchFamily="18" charset="0"/>
              </a:rPr>
              <a:t> The solution is scalable, accommodating future distributor-to-direct customer transitions, treated as "DTD" (Distributor to Direct) data sources.</a:t>
            </a:r>
          </a:p>
          <a:p>
            <a:pPr marL="233363" lvl="1" indent="-123825">
              <a:spcBef>
                <a:spcPts val="0"/>
              </a:spcBef>
            </a:pPr>
            <a:r>
              <a:rPr lang="en-US" sz="1050" b="1" dirty="0">
                <a:cs typeface="Times New Roman" pitchFamily="18" charset="0"/>
              </a:rPr>
              <a:t>Existing Integration:</a:t>
            </a:r>
            <a:r>
              <a:rPr lang="en-US" sz="1050" dirty="0">
                <a:cs typeface="Times New Roman" pitchFamily="18" charset="0"/>
              </a:rPr>
              <a:t> Most third-party customer accounts have already been integrated as direct customers of the client. No immediate action has been taken for unprocessed accounts.</a:t>
            </a:r>
          </a:p>
          <a:p>
            <a:pPr marL="233363" lvl="1" indent="-123825">
              <a:spcBef>
                <a:spcPts val="0"/>
              </a:spcBef>
            </a:pPr>
            <a:r>
              <a:rPr lang="en-US" sz="1050" b="1" dirty="0">
                <a:cs typeface="Times New Roman" pitchFamily="18" charset="0"/>
              </a:rPr>
              <a:t>BI Compatibility:</a:t>
            </a:r>
            <a:r>
              <a:rPr lang="en-US" sz="1050" dirty="0">
                <a:cs typeface="Times New Roman" pitchFamily="18" charset="0"/>
              </a:rPr>
              <a:t> The Business Intelligence (BI) solution is being developed to accurately handle future distributor-to-direct conversions without impacting sales reporting accuracy.</a:t>
            </a:r>
          </a:p>
          <a:p>
            <a:pPr marL="233363" lvl="1" indent="-123825">
              <a:spcBef>
                <a:spcPts val="0"/>
              </a:spcBef>
            </a:pPr>
            <a:r>
              <a:rPr lang="en-US" sz="1050" b="1" dirty="0">
                <a:cs typeface="Times New Roman" pitchFamily="18" charset="0"/>
              </a:rPr>
              <a:t>Validation:</a:t>
            </a:r>
            <a:r>
              <a:rPr lang="en-US" sz="1050" dirty="0">
                <a:cs typeface="Times New Roman" pitchFamily="18" charset="0"/>
              </a:rPr>
              <a:t> Test cases will validate revenue figures before and after the implementation to ensure data accuracy throughout the transition.</a:t>
            </a:r>
          </a:p>
          <a:p>
            <a:pPr marL="109538" lvl="1" indent="0">
              <a:spcBef>
                <a:spcPts val="0"/>
              </a:spcBef>
              <a:buNone/>
            </a:pPr>
            <a:endParaRPr lang="en-US" sz="1050" dirty="0">
              <a:cs typeface="Times New Roman" pitchFamily="18" charset="0"/>
            </a:endParaRPr>
          </a:p>
        </p:txBody>
      </p:sp>
      <p:pic>
        <p:nvPicPr>
          <p:cNvPr id="25" name="Picture 24"/>
          <p:cNvPicPr>
            <a:picLocks noChangeAspect="1"/>
          </p:cNvPicPr>
          <p:nvPr/>
        </p:nvPicPr>
        <p:blipFill>
          <a:blip r:embed="rId4" cstate="screen">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3546316" y="2551431"/>
            <a:ext cx="433418" cy="341206"/>
          </a:xfrm>
          <a:prstGeom prst="rect">
            <a:avLst/>
          </a:prstGeom>
        </p:spPr>
      </p:pic>
      <p:sp>
        <p:nvSpPr>
          <p:cNvPr id="26" name="Rectangle 25"/>
          <p:cNvSpPr/>
          <p:nvPr/>
        </p:nvSpPr>
        <p:spPr>
          <a:xfrm>
            <a:off x="685801" y="2569576"/>
            <a:ext cx="2783750" cy="4059824"/>
          </a:xfrm>
          <a:prstGeom prst="rect">
            <a:avLst/>
          </a:prstGeom>
          <a:solidFill>
            <a:schemeClr val="tx2"/>
          </a:solidFill>
        </p:spPr>
        <p:txBody>
          <a:bodyPr wrap="square">
            <a:noAutofit/>
          </a:bodyPr>
          <a:lstStyle/>
          <a:p>
            <a:pPr>
              <a:spcAft>
                <a:spcPts val="800"/>
              </a:spcAft>
            </a:pPr>
            <a:r>
              <a:rPr lang="en-US" sz="1400" u="sng" dirty="0">
                <a:solidFill>
                  <a:schemeClr val="bg1"/>
                </a:solidFill>
                <a:latin typeface="Calibri" panose="020F0502020204030204" pitchFamily="34" charset="0"/>
                <a:cs typeface="Times New Roman" pitchFamily="18" charset="0"/>
              </a:rPr>
              <a:t>Client</a:t>
            </a:r>
          </a:p>
          <a:p>
            <a:pPr marL="171450" indent="-171450">
              <a:buClr>
                <a:schemeClr val="accent6"/>
              </a:buClr>
              <a:buFont typeface="Wingdings" panose="05000000000000000000" pitchFamily="2" charset="2"/>
              <a:buChar char="§"/>
            </a:pPr>
            <a:r>
              <a:rPr lang="en-US" sz="1100" dirty="0">
                <a:solidFill>
                  <a:schemeClr val="bg1"/>
                </a:solidFill>
              </a:rPr>
              <a:t>Our client is a medical technology company focused on developing and commercializing innovative medical devices to treat complex and challenging cardiovascular conditions. They are more than a decade old in the industry with a constant focus on improving the medical infrastructure through technology.</a:t>
            </a:r>
          </a:p>
          <a:p>
            <a:pPr>
              <a:buClr>
                <a:schemeClr val="accent6"/>
              </a:buClr>
            </a:pPr>
            <a:endParaRPr lang="en-US" sz="1100" u="sng" dirty="0">
              <a:solidFill>
                <a:schemeClr val="bg1"/>
              </a:solidFill>
              <a:latin typeface="Calibri" panose="020F0502020204030204" pitchFamily="34" charset="0"/>
              <a:cs typeface="Times New Roman" pitchFamily="18" charset="0"/>
            </a:endParaRPr>
          </a:p>
          <a:p>
            <a:pPr>
              <a:buClr>
                <a:schemeClr val="accent6"/>
              </a:buClr>
            </a:pPr>
            <a:r>
              <a:rPr lang="en-US" sz="1400" u="sng" dirty="0">
                <a:solidFill>
                  <a:schemeClr val="bg1"/>
                </a:solidFill>
                <a:latin typeface="Calibri" panose="020F0502020204030204" pitchFamily="34" charset="0"/>
                <a:cs typeface="Times New Roman" pitchFamily="18" charset="0"/>
              </a:rPr>
              <a:t>Industry</a:t>
            </a:r>
          </a:p>
          <a:p>
            <a:pPr marL="171450" indent="-171450">
              <a:buClr>
                <a:schemeClr val="accent6"/>
              </a:buClr>
              <a:buFont typeface="Wingdings" panose="05000000000000000000" pitchFamily="2" charset="2"/>
              <a:buChar char="§"/>
            </a:pPr>
            <a:r>
              <a:rPr lang="en-US" sz="1100" dirty="0">
                <a:solidFill>
                  <a:schemeClr val="bg1"/>
                </a:solidFill>
                <a:latin typeface="Calibri" panose="020F0502020204030204" pitchFamily="34" charset="0"/>
                <a:cs typeface="Times New Roman" pitchFamily="18" charset="0"/>
              </a:rPr>
              <a:t>Manufacturing</a:t>
            </a:r>
          </a:p>
          <a:p>
            <a:pPr>
              <a:buClr>
                <a:schemeClr val="accent6"/>
              </a:buClr>
            </a:pPr>
            <a:endParaRPr lang="en-US" sz="1100" dirty="0">
              <a:solidFill>
                <a:schemeClr val="bg1"/>
              </a:solidFill>
              <a:latin typeface="Calibri" panose="020F0502020204030204" pitchFamily="34" charset="0"/>
              <a:cs typeface="Times New Roman" pitchFamily="18" charset="0"/>
            </a:endParaRPr>
          </a:p>
          <a:p>
            <a:pPr>
              <a:spcAft>
                <a:spcPts val="800"/>
              </a:spcAft>
            </a:pPr>
            <a:r>
              <a:rPr lang="en-US" sz="1400" u="sng" dirty="0">
                <a:solidFill>
                  <a:schemeClr val="bg1"/>
                </a:solidFill>
                <a:latin typeface="Calibri" panose="020F0502020204030204" pitchFamily="34" charset="0"/>
                <a:cs typeface="Times New Roman" pitchFamily="18" charset="0"/>
              </a:rPr>
              <a:t>Function</a:t>
            </a:r>
          </a:p>
          <a:p>
            <a:pPr marL="171450" indent="-171450">
              <a:buClr>
                <a:schemeClr val="accent6"/>
              </a:buClr>
              <a:buFont typeface="Wingdings" panose="05000000000000000000" pitchFamily="2" charset="2"/>
              <a:buChar char="§"/>
            </a:pPr>
            <a:r>
              <a:rPr lang="en-US" sz="1100" dirty="0">
                <a:solidFill>
                  <a:schemeClr val="bg1"/>
                </a:solidFill>
                <a:latin typeface="Calibri" panose="020F0502020204030204" pitchFamily="34" charset="0"/>
                <a:cs typeface="Times New Roman" pitchFamily="18" charset="0"/>
              </a:rPr>
              <a:t>Sales </a:t>
            </a:r>
          </a:p>
          <a:p>
            <a:pPr marL="171450" indent="-171450">
              <a:buClr>
                <a:schemeClr val="accent6"/>
              </a:buClr>
              <a:buFont typeface="Wingdings" panose="05000000000000000000" pitchFamily="2" charset="2"/>
              <a:buChar char="§"/>
            </a:pPr>
            <a:endParaRPr lang="en-US" sz="1100" dirty="0">
              <a:solidFill>
                <a:schemeClr val="bg1"/>
              </a:solidFill>
              <a:latin typeface="Calibri" panose="020F0502020204030204" pitchFamily="34" charset="0"/>
              <a:cs typeface="Times New Roman" pitchFamily="18" charset="0"/>
            </a:endParaRPr>
          </a:p>
          <a:p>
            <a:pPr>
              <a:spcAft>
                <a:spcPts val="800"/>
              </a:spcAft>
            </a:pPr>
            <a:r>
              <a:rPr lang="en-US" sz="1400" u="sng" dirty="0">
                <a:solidFill>
                  <a:schemeClr val="bg1"/>
                </a:solidFill>
                <a:latin typeface="Calibri" panose="020F0502020204030204" pitchFamily="34" charset="0"/>
                <a:cs typeface="Times New Roman" pitchFamily="18" charset="0"/>
              </a:rPr>
              <a:t>Technology</a:t>
            </a:r>
          </a:p>
          <a:p>
            <a:pPr marL="171446" indent="-171446">
              <a:buClr>
                <a:schemeClr val="accent6"/>
              </a:buClr>
              <a:buFont typeface="Wingdings" panose="05000000000000000000" pitchFamily="2" charset="2"/>
              <a:buChar char="§"/>
            </a:pPr>
            <a:r>
              <a:rPr lang="en-US" sz="1100" dirty="0">
                <a:solidFill>
                  <a:schemeClr val="bg1"/>
                </a:solidFill>
                <a:latin typeface="Calibri" panose="020F0502020204030204" pitchFamily="34" charset="0"/>
                <a:cs typeface="Times New Roman" pitchFamily="18" charset="0"/>
              </a:rPr>
              <a:t>Cloud Services</a:t>
            </a:r>
          </a:p>
        </p:txBody>
      </p:sp>
      <p:grpSp>
        <p:nvGrpSpPr>
          <p:cNvPr id="28" name="Group 27">
            <a:extLst>
              <a:ext uri="{FF2B5EF4-FFF2-40B4-BE49-F238E27FC236}">
                <a16:creationId xmlns:a16="http://schemas.microsoft.com/office/drawing/2014/main" id="{93804617-45B0-4821-8209-CC65AFFD7F33}"/>
              </a:ext>
            </a:extLst>
          </p:cNvPr>
          <p:cNvGrpSpPr/>
          <p:nvPr/>
        </p:nvGrpSpPr>
        <p:grpSpPr>
          <a:xfrm>
            <a:off x="10427964" y="52697"/>
            <a:ext cx="1762407" cy="1554972"/>
            <a:chOff x="1338454" y="1988456"/>
            <a:chExt cx="2904901" cy="2670113"/>
          </a:xfrm>
        </p:grpSpPr>
        <p:grpSp>
          <p:nvGrpSpPr>
            <p:cNvPr id="29" name="Group 28">
              <a:extLst>
                <a:ext uri="{FF2B5EF4-FFF2-40B4-BE49-F238E27FC236}">
                  <a16:creationId xmlns:a16="http://schemas.microsoft.com/office/drawing/2014/main" id="{E2DFCA1B-4085-4D98-9094-926C39F36994}"/>
                </a:ext>
              </a:extLst>
            </p:cNvPr>
            <p:cNvGrpSpPr/>
            <p:nvPr/>
          </p:nvGrpSpPr>
          <p:grpSpPr>
            <a:xfrm>
              <a:off x="1338454" y="1988456"/>
              <a:ext cx="2904901" cy="2670113"/>
              <a:chOff x="1338454" y="1988456"/>
              <a:chExt cx="2904901" cy="2670113"/>
            </a:xfrm>
          </p:grpSpPr>
          <p:sp>
            <p:nvSpPr>
              <p:cNvPr id="31" name="Oval 30">
                <a:extLst>
                  <a:ext uri="{FF2B5EF4-FFF2-40B4-BE49-F238E27FC236}">
                    <a16:creationId xmlns:a16="http://schemas.microsoft.com/office/drawing/2014/main" id="{5CC85589-113F-4E6F-B7C6-F24EB4350BEC}"/>
                  </a:ext>
                </a:extLst>
              </p:cNvPr>
              <p:cNvSpPr/>
              <p:nvPr/>
            </p:nvSpPr>
            <p:spPr>
              <a:xfrm>
                <a:off x="2011730" y="2659426"/>
                <a:ext cx="1980552" cy="198588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000">
                  <a:latin typeface="Calibri Light" panose="020F0302020204030204" pitchFamily="34" charset="0"/>
                  <a:cs typeface="Calibri Light" panose="020F0302020204030204" pitchFamily="34" charset="0"/>
                </a:endParaRPr>
              </a:p>
            </p:txBody>
          </p:sp>
          <p:sp>
            <p:nvSpPr>
              <p:cNvPr id="32" name="Freeform 33">
                <a:extLst>
                  <a:ext uri="{FF2B5EF4-FFF2-40B4-BE49-F238E27FC236}">
                    <a16:creationId xmlns:a16="http://schemas.microsoft.com/office/drawing/2014/main" id="{F449991A-CB79-44CE-ABD4-98ECADC721DA}"/>
                  </a:ext>
                </a:extLst>
              </p:cNvPr>
              <p:cNvSpPr/>
              <p:nvPr/>
            </p:nvSpPr>
            <p:spPr>
              <a:xfrm>
                <a:off x="1338454" y="1988456"/>
                <a:ext cx="2656391" cy="2346689"/>
              </a:xfrm>
              <a:custGeom>
                <a:avLst/>
                <a:gdLst>
                  <a:gd name="connsiteX0" fmla="*/ 1335056 w 2656391"/>
                  <a:gd name="connsiteY0" fmla="*/ 0 h 2346690"/>
                  <a:gd name="connsiteX1" fmla="*/ 2642988 w 2656391"/>
                  <a:gd name="connsiteY1" fmla="*/ 1065996 h 2346690"/>
                  <a:gd name="connsiteX2" fmla="*/ 2656391 w 2656391"/>
                  <a:gd name="connsiteY2" fmla="*/ 1153816 h 2346690"/>
                  <a:gd name="connsiteX3" fmla="*/ 2643395 w 2656391"/>
                  <a:gd name="connsiteY3" fmla="*/ 1118308 h 2346690"/>
                  <a:gd name="connsiteX4" fmla="*/ 1483460 w 2656391"/>
                  <a:gd name="connsiteY4" fmla="*/ 349451 h 2346690"/>
                  <a:gd name="connsiteX5" fmla="*/ 224597 w 2656391"/>
                  <a:gd name="connsiteY5" fmla="*/ 1608314 h 2346690"/>
                  <a:gd name="connsiteX6" fmla="*/ 439591 w 2656391"/>
                  <a:gd name="connsiteY6" fmla="*/ 2312156 h 2346690"/>
                  <a:gd name="connsiteX7" fmla="*/ 465415 w 2656391"/>
                  <a:gd name="connsiteY7" fmla="*/ 2346690 h 2346690"/>
                  <a:gd name="connsiteX8" fmla="*/ 391029 w 2656391"/>
                  <a:gd name="connsiteY8" fmla="*/ 2279083 h 2346690"/>
                  <a:gd name="connsiteX9" fmla="*/ 0 w 2656391"/>
                  <a:gd name="connsiteY9" fmla="*/ 1335056 h 2346690"/>
                  <a:gd name="connsiteX10" fmla="*/ 1335056 w 2656391"/>
                  <a:gd name="connsiteY10" fmla="*/ 0 h 23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56391" h="2346690">
                    <a:moveTo>
                      <a:pt x="1335056" y="0"/>
                    </a:moveTo>
                    <a:cubicBezTo>
                      <a:pt x="1980221" y="0"/>
                      <a:pt x="2518500" y="457633"/>
                      <a:pt x="2642988" y="1065996"/>
                    </a:cubicBezTo>
                    <a:lnTo>
                      <a:pt x="2656391" y="1153816"/>
                    </a:lnTo>
                    <a:lnTo>
                      <a:pt x="2643395" y="1118308"/>
                    </a:lnTo>
                    <a:cubicBezTo>
                      <a:pt x="2452290" y="666483"/>
                      <a:pt x="2004898" y="349451"/>
                      <a:pt x="1483460" y="349451"/>
                    </a:cubicBezTo>
                    <a:cubicBezTo>
                      <a:pt x="788209" y="349451"/>
                      <a:pt x="224597" y="913063"/>
                      <a:pt x="224597" y="1608314"/>
                    </a:cubicBezTo>
                    <a:cubicBezTo>
                      <a:pt x="224597" y="1869033"/>
                      <a:pt x="303855" y="2111241"/>
                      <a:pt x="439591" y="2312156"/>
                    </a:cubicBezTo>
                    <a:lnTo>
                      <a:pt x="465415" y="2346690"/>
                    </a:lnTo>
                    <a:lnTo>
                      <a:pt x="391029" y="2279083"/>
                    </a:lnTo>
                    <a:cubicBezTo>
                      <a:pt x="149431" y="2037486"/>
                      <a:pt x="0" y="1703722"/>
                      <a:pt x="0" y="1335056"/>
                    </a:cubicBezTo>
                    <a:cubicBezTo>
                      <a:pt x="0" y="597725"/>
                      <a:pt x="597725" y="0"/>
                      <a:pt x="1335056" y="0"/>
                    </a:cubicBezTo>
                    <a:close/>
                  </a:path>
                </a:pathLst>
              </a:custGeom>
              <a:solidFill>
                <a:srgbClr val="0EB1E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050">
                  <a:latin typeface="Calibri Light" panose="020F0302020204030204" pitchFamily="34" charset="0"/>
                  <a:cs typeface="Calibri Light" panose="020F0302020204030204" pitchFamily="34" charset="0"/>
                </a:endParaRPr>
              </a:p>
            </p:txBody>
          </p:sp>
          <p:sp>
            <p:nvSpPr>
              <p:cNvPr id="33" name="Freeform 34">
                <a:extLst>
                  <a:ext uri="{FF2B5EF4-FFF2-40B4-BE49-F238E27FC236}">
                    <a16:creationId xmlns:a16="http://schemas.microsoft.com/office/drawing/2014/main" id="{8C8A5105-7CC5-4227-B2BE-344FD9910412}"/>
                  </a:ext>
                </a:extLst>
              </p:cNvPr>
              <p:cNvSpPr/>
              <p:nvPr/>
            </p:nvSpPr>
            <p:spPr>
              <a:xfrm>
                <a:off x="1985290" y="2461981"/>
                <a:ext cx="2258065" cy="2196588"/>
              </a:xfrm>
              <a:custGeom>
                <a:avLst/>
                <a:gdLst>
                  <a:gd name="connsiteX0" fmla="*/ 1131612 w 2258065"/>
                  <a:gd name="connsiteY0" fmla="*/ 0 h 2196588"/>
                  <a:gd name="connsiteX1" fmla="*/ 2257382 w 2258065"/>
                  <a:gd name="connsiteY1" fmla="*/ 1015911 h 2196588"/>
                  <a:gd name="connsiteX2" fmla="*/ 2258065 w 2258065"/>
                  <a:gd name="connsiteY2" fmla="*/ 1029437 h 2196588"/>
                  <a:gd name="connsiteX3" fmla="*/ 2252676 w 2258065"/>
                  <a:gd name="connsiteY3" fmla="*/ 994128 h 2196588"/>
                  <a:gd name="connsiteX4" fmla="*/ 1288069 w 2258065"/>
                  <a:gd name="connsiteY4" fmla="*/ 207951 h 2196588"/>
                  <a:gd name="connsiteX5" fmla="*/ 303458 w 2258065"/>
                  <a:gd name="connsiteY5" fmla="*/ 1192562 h 2196588"/>
                  <a:gd name="connsiteX6" fmla="*/ 1187398 w 2258065"/>
                  <a:gd name="connsiteY6" fmla="*/ 2172090 h 2196588"/>
                  <a:gd name="connsiteX7" fmla="*/ 1201838 w 2258065"/>
                  <a:gd name="connsiteY7" fmla="*/ 2172819 h 2196588"/>
                  <a:gd name="connsiteX8" fmla="*/ 1091263 w 2258065"/>
                  <a:gd name="connsiteY8" fmla="*/ 2189695 h 2196588"/>
                  <a:gd name="connsiteX9" fmla="*/ 954761 w 2258065"/>
                  <a:gd name="connsiteY9" fmla="*/ 2196588 h 2196588"/>
                  <a:gd name="connsiteX10" fmla="*/ 685701 w 2258065"/>
                  <a:gd name="connsiteY10" fmla="*/ 2169464 h 2196588"/>
                  <a:gd name="connsiteX11" fmla="*/ 675848 w 2258065"/>
                  <a:gd name="connsiteY11" fmla="*/ 2166931 h 2196588"/>
                  <a:gd name="connsiteX12" fmla="*/ 592219 w 2258065"/>
                  <a:gd name="connsiteY12" fmla="*/ 2126645 h 2196588"/>
                  <a:gd name="connsiteX13" fmla="*/ 0 w 2258065"/>
                  <a:gd name="connsiteY13" fmla="*/ 1131612 h 2196588"/>
                  <a:gd name="connsiteX14" fmla="*/ 1131612 w 2258065"/>
                  <a:gd name="connsiteY14" fmla="*/ 0 h 2196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58065" h="2196588">
                    <a:moveTo>
                      <a:pt x="1131612" y="0"/>
                    </a:moveTo>
                    <a:cubicBezTo>
                      <a:pt x="1717523" y="0"/>
                      <a:pt x="2199432" y="445289"/>
                      <a:pt x="2257382" y="1015911"/>
                    </a:cubicBezTo>
                    <a:lnTo>
                      <a:pt x="2258065" y="1029437"/>
                    </a:lnTo>
                    <a:lnTo>
                      <a:pt x="2252676" y="994128"/>
                    </a:lnTo>
                    <a:cubicBezTo>
                      <a:pt x="2160865" y="545458"/>
                      <a:pt x="1763882" y="207951"/>
                      <a:pt x="1288069" y="207951"/>
                    </a:cubicBezTo>
                    <a:cubicBezTo>
                      <a:pt x="744283" y="207951"/>
                      <a:pt x="303458" y="648776"/>
                      <a:pt x="303458" y="1192562"/>
                    </a:cubicBezTo>
                    <a:cubicBezTo>
                      <a:pt x="303458" y="1702362"/>
                      <a:pt x="690902" y="2121668"/>
                      <a:pt x="1187398" y="2172090"/>
                    </a:cubicBezTo>
                    <a:lnTo>
                      <a:pt x="1201838" y="2172819"/>
                    </a:lnTo>
                    <a:lnTo>
                      <a:pt x="1091263" y="2189695"/>
                    </a:lnTo>
                    <a:cubicBezTo>
                      <a:pt x="1046382" y="2194253"/>
                      <a:pt x="1000844" y="2196588"/>
                      <a:pt x="954761" y="2196588"/>
                    </a:cubicBezTo>
                    <a:cubicBezTo>
                      <a:pt x="862595" y="2196588"/>
                      <a:pt x="772610" y="2187249"/>
                      <a:pt x="685701" y="2169464"/>
                    </a:cubicBezTo>
                    <a:lnTo>
                      <a:pt x="675848" y="2166931"/>
                    </a:lnTo>
                    <a:lnTo>
                      <a:pt x="592219" y="2126645"/>
                    </a:lnTo>
                    <a:cubicBezTo>
                      <a:pt x="239467" y="1935018"/>
                      <a:pt x="0" y="1561280"/>
                      <a:pt x="0" y="1131612"/>
                    </a:cubicBezTo>
                    <a:cubicBezTo>
                      <a:pt x="0" y="506640"/>
                      <a:pt x="506640" y="0"/>
                      <a:pt x="1131612" y="0"/>
                    </a:cubicBezTo>
                    <a:close/>
                  </a:path>
                </a:pathLst>
              </a:cu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050">
                  <a:latin typeface="Calibri Light" panose="020F0302020204030204" pitchFamily="34" charset="0"/>
                  <a:cs typeface="Calibri Light" panose="020F0302020204030204" pitchFamily="34" charset="0"/>
                </a:endParaRPr>
              </a:p>
            </p:txBody>
          </p:sp>
        </p:grpSp>
        <p:sp>
          <p:nvSpPr>
            <p:cNvPr id="30" name="Rectangle 29">
              <a:extLst>
                <a:ext uri="{FF2B5EF4-FFF2-40B4-BE49-F238E27FC236}">
                  <a16:creationId xmlns:a16="http://schemas.microsoft.com/office/drawing/2014/main" id="{C77E806B-BD87-4197-93C1-6EC3AE411C7E}"/>
                </a:ext>
              </a:extLst>
            </p:cNvPr>
            <p:cNvSpPr/>
            <p:nvPr/>
          </p:nvSpPr>
          <p:spPr>
            <a:xfrm>
              <a:off x="2025075" y="2845751"/>
              <a:ext cx="1877542" cy="1426943"/>
            </a:xfrm>
            <a:prstGeom prst="rect">
              <a:avLst/>
            </a:prstGeom>
            <a:ln>
              <a:noFill/>
            </a:ln>
          </p:spPr>
          <p:txBody>
            <a:bodyPr wrap="square" anchor="ctr">
              <a:noAutofit/>
            </a:bodyPr>
            <a:lstStyle/>
            <a:p>
              <a:pPr algn="ctr"/>
              <a:r>
                <a:rPr lang="en-US" sz="2400">
                  <a:solidFill>
                    <a:schemeClr val="tx2">
                      <a:lumMod val="75000"/>
                    </a:schemeClr>
                  </a:solidFill>
                  <a:latin typeface="Calibri Light" panose="020F0302020204030204" pitchFamily="34" charset="0"/>
                  <a:cs typeface="Calibri Light" panose="020F0302020204030204" pitchFamily="34" charset="0"/>
                </a:rPr>
                <a:t>Case Study</a:t>
              </a:r>
            </a:p>
          </p:txBody>
        </p:sp>
      </p:grpSp>
      <p:sp>
        <p:nvSpPr>
          <p:cNvPr id="12" name="Rectangle 11"/>
          <p:cNvSpPr/>
          <p:nvPr/>
        </p:nvSpPr>
        <p:spPr>
          <a:xfrm>
            <a:off x="8802309" y="2924597"/>
            <a:ext cx="2932492" cy="3308598"/>
          </a:xfrm>
          <a:prstGeom prst="rect">
            <a:avLst/>
          </a:prstGeom>
        </p:spPr>
        <p:txBody>
          <a:bodyPr wrap="square">
            <a:spAutoFit/>
          </a:bodyPr>
          <a:lstStyle/>
          <a:p>
            <a:pPr marL="233363" lvl="1" indent="-123825" fontAlgn="base">
              <a:spcAft>
                <a:spcPct val="0"/>
              </a:spcAft>
              <a:buClr>
                <a:schemeClr val="tx2">
                  <a:lumMod val="75000"/>
                </a:schemeClr>
              </a:buClr>
              <a:buFont typeface="Wingdings" panose="05000000000000000000" pitchFamily="2" charset="2"/>
              <a:buChar char="§"/>
            </a:pPr>
            <a:r>
              <a:rPr lang="en-US" sz="950" b="1" dirty="0">
                <a:latin typeface="Calibri" panose="020F0502020204030204" pitchFamily="34" charset="0"/>
                <a:cs typeface="Times New Roman" pitchFamily="18" charset="0"/>
              </a:rPr>
              <a:t>Empowering Business Users: </a:t>
            </a:r>
            <a:r>
              <a:rPr lang="en-US" sz="950" dirty="0">
                <a:latin typeface="Calibri" panose="020F0502020204030204" pitchFamily="34" charset="0"/>
                <a:cs typeface="Times New Roman" pitchFamily="18" charset="0"/>
              </a:rPr>
              <a:t>This capability equips business users with a deeper understanding of their customers, enabling more informed decision-making.</a:t>
            </a:r>
          </a:p>
          <a:p>
            <a:pPr marL="233363" lvl="1" indent="-123825" fontAlgn="base">
              <a:spcAft>
                <a:spcPct val="0"/>
              </a:spcAft>
              <a:buClr>
                <a:schemeClr val="tx2">
                  <a:lumMod val="75000"/>
                </a:schemeClr>
              </a:buClr>
              <a:buFont typeface="Wingdings" panose="05000000000000000000" pitchFamily="2" charset="2"/>
              <a:buChar char="§"/>
            </a:pPr>
            <a:r>
              <a:rPr lang="en-US" sz="950" b="1" dirty="0">
                <a:latin typeface="Calibri" panose="020F0502020204030204" pitchFamily="34" charset="0"/>
                <a:cs typeface="Times New Roman" pitchFamily="18" charset="0"/>
              </a:rPr>
              <a:t>Enhanced Sales Visibility:</a:t>
            </a:r>
            <a:r>
              <a:rPr lang="en-US" sz="950" dirty="0">
                <a:latin typeface="Calibri" panose="020F0502020204030204" pitchFamily="34" charset="0"/>
                <a:cs typeface="Times New Roman" pitchFamily="18" charset="0"/>
              </a:rPr>
              <a:t> The improved visibility into sales amounts significantly improves decision-making and resource allocation.</a:t>
            </a:r>
          </a:p>
          <a:p>
            <a:pPr marL="233363" lvl="1" indent="-123825" fontAlgn="base">
              <a:spcAft>
                <a:spcPct val="0"/>
              </a:spcAft>
              <a:buClr>
                <a:schemeClr val="tx2">
                  <a:lumMod val="75000"/>
                </a:schemeClr>
              </a:buClr>
              <a:buFont typeface="Wingdings" panose="05000000000000000000" pitchFamily="2" charset="2"/>
              <a:buChar char="§"/>
            </a:pPr>
            <a:r>
              <a:rPr lang="en-US" sz="950" b="1" dirty="0">
                <a:latin typeface="Calibri" panose="020F0502020204030204" pitchFamily="34" charset="0"/>
                <a:cs typeface="Times New Roman" pitchFamily="18" charset="0"/>
              </a:rPr>
              <a:t>Revenue Optimization:</a:t>
            </a:r>
            <a:r>
              <a:rPr lang="en-US" sz="950" dirty="0">
                <a:latin typeface="Calibri" panose="020F0502020204030204" pitchFamily="34" charset="0"/>
                <a:cs typeface="Times New Roman" pitchFamily="18" charset="0"/>
              </a:rPr>
              <a:t> Leveraging Price-by-part analysis supports data-driven pricing decisions, ensuring competitive pricing and maximizing profitability. Understanding part demand patterns facilitates price adjustments to align with market conditions, resulting in increased sales and revenue.</a:t>
            </a:r>
          </a:p>
          <a:p>
            <a:pPr marL="233363" lvl="1" indent="-123825" fontAlgn="base">
              <a:spcAft>
                <a:spcPct val="0"/>
              </a:spcAft>
              <a:buClr>
                <a:schemeClr val="tx2">
                  <a:lumMod val="75000"/>
                </a:schemeClr>
              </a:buClr>
              <a:buFont typeface="Wingdings" panose="05000000000000000000" pitchFamily="2" charset="2"/>
              <a:buChar char="§"/>
            </a:pPr>
            <a:r>
              <a:rPr lang="en-US" sz="950" b="1" dirty="0">
                <a:latin typeface="Calibri" panose="020F0502020204030204" pitchFamily="34" charset="0"/>
                <a:cs typeface="Times New Roman" pitchFamily="18" charset="0"/>
              </a:rPr>
              <a:t>In-Depth Revenue Analysis:</a:t>
            </a:r>
            <a:r>
              <a:rPr lang="en-US" sz="950" dirty="0">
                <a:latin typeface="Calibri" panose="020F0502020204030204" pitchFamily="34" charset="0"/>
                <a:cs typeface="Times New Roman" pitchFamily="18" charset="0"/>
              </a:rPr>
              <a:t> Revenue analysis offers comprehensive insights into revenue generation factors, paving the way for targeted strategies to boost additional sales. Analyzing price percentage increases and expected incremental revenue helps evaluate the effectiveness of pricing strategies and optimize revenue potential.</a:t>
            </a:r>
          </a:p>
          <a:p>
            <a:pPr marL="233363" lvl="1" indent="-123825" fontAlgn="base">
              <a:spcAft>
                <a:spcPct val="0"/>
              </a:spcAft>
              <a:buClr>
                <a:schemeClr val="tx2">
                  <a:lumMod val="75000"/>
                </a:schemeClr>
              </a:buClr>
              <a:buFont typeface="Wingdings" panose="05000000000000000000" pitchFamily="2" charset="2"/>
              <a:buChar char="§"/>
            </a:pPr>
            <a:endParaRPr lang="en-US" sz="950" dirty="0">
              <a:latin typeface="Calibri" panose="020F0502020204030204" pitchFamily="34" charset="0"/>
              <a:cs typeface="Times New Roman" pitchFamily="18" charset="0"/>
            </a:endParaRPr>
          </a:p>
        </p:txBody>
      </p:sp>
      <p:sp>
        <p:nvSpPr>
          <p:cNvPr id="10" name="AutoShape 6" descr="Image result for rust-oleum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1" name="AutoShape 8" descr="Image result for rust-oleum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Tree>
    <p:extLst>
      <p:ext uri="{BB962C8B-B14F-4D97-AF65-F5344CB8AC3E}">
        <p14:creationId xmlns:p14="http://schemas.microsoft.com/office/powerpoint/2010/main" val="1456160297"/>
      </p:ext>
    </p:extLst>
  </p:cSld>
  <p:clrMapOvr>
    <a:masterClrMapping/>
  </p:clrMapOvr>
</p:sld>
</file>

<file path=ppt/theme/theme1.xml><?xml version="1.0" encoding="utf-8"?>
<a:theme xmlns:a="http://schemas.openxmlformats.org/drawingml/2006/main" name="TekLink_Analytic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folHlink"/>
            </a:solidFill>
            <a:effectLst/>
            <a:latin typeface="Tahoma" pitchFamily="34" charset="0"/>
            <a:cs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folHlink"/>
            </a:solidFill>
            <a:effectLst/>
            <a:latin typeface="Tahoma" pitchFamily="34" charset="0"/>
            <a:cs typeface="Times New Roman" pitchFamily="18" charset="0"/>
          </a:defRPr>
        </a:defPPr>
      </a:lstStyle>
    </a:lnDef>
  </a:objectDefaults>
  <a:extraClrSchemeLst>
    <a:extraClrScheme>
      <a:clrScheme name="TLI Presentation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LI Presentatio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LI Presentatio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LI Presentation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LI Presentatio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LI Presentatio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LI Presentatio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kLink Wide Template.potx" id="{994BBE17-ED18-4762-A7CD-57B93E220D20}" vid="{BAD9DA23-20B8-4126-A365-6EECA419BF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1DB65D864656549A124D5AD85E9E45C" ma:contentTypeVersion="16" ma:contentTypeDescription="Create a new document." ma:contentTypeScope="" ma:versionID="7a9593fde3111522d93bd1523c6924ba">
  <xsd:schema xmlns:xsd="http://www.w3.org/2001/XMLSchema" xmlns:xs="http://www.w3.org/2001/XMLSchema" xmlns:p="http://schemas.microsoft.com/office/2006/metadata/properties" xmlns:ns2="379f69bf-23b7-4023-a4ae-91a8a30d49ea" xmlns:ns3="d728d316-fd7d-4b81-8955-d21ccf73f5a6" targetNamespace="http://schemas.microsoft.com/office/2006/metadata/properties" ma:root="true" ma:fieldsID="908a3faf36fdf567430e451855c5cc0e" ns2:_="" ns3:_="">
    <xsd:import namespace="379f69bf-23b7-4023-a4ae-91a8a30d49ea"/>
    <xsd:import namespace="d728d316-fd7d-4b81-8955-d21ccf73f5a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MediaServiceDateTaken" minOccurs="0"/>
                <xsd:element ref="ns3:MediaServiceLocation" minOccurs="0"/>
                <xsd:element ref="ns3:MediaServiceGenerationTime" minOccurs="0"/>
                <xsd:element ref="ns3:MediaServiceEventHashCode" minOccurs="0"/>
                <xsd:element ref="ns3:lcf76f155ced4ddcb4097134ff3c332f" minOccurs="0"/>
                <xsd:element ref="ns2:TaxCatchAll" minOccurs="0"/>
                <xsd:element ref="ns3:MediaServiceOCR"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9f69bf-23b7-4023-a4ae-91a8a30d49ea" elementFormDefault="qualified">
    <xsd:import namespace="http://schemas.microsoft.com/office/2006/documentManagement/types"/>
    <xsd:import namespace="http://schemas.microsoft.com/office/infopath/2007/PartnerControls"/>
    <xsd:element name="SharedWithUsers" ma:index="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4f99b948-57af-4b3b-b45a-ae4b991975ce}" ma:internalName="TaxCatchAll" ma:showField="CatchAllData" ma:web="379f69bf-23b7-4023-a4ae-91a8a30d49e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728d316-fd7d-4b81-8955-d21ccf73f5a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Location" ma:index="14" nillable="true" ma:displayName="Location" ma:indexed="true"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a4469768-8855-48eb-be94-184493ce9f7d"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79f69bf-23b7-4023-a4ae-91a8a30d49ea" xsi:nil="true"/>
    <lcf76f155ced4ddcb4097134ff3c332f xmlns="d728d316-fd7d-4b81-8955-d21ccf73f5a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CE0E858-32B3-4294-853F-FC830F9DB9AE}">
  <ds:schemaRefs>
    <ds:schemaRef ds:uri="http://schemas.microsoft.com/sharepoint/v3/contenttype/forms"/>
  </ds:schemaRefs>
</ds:datastoreItem>
</file>

<file path=customXml/itemProps2.xml><?xml version="1.0" encoding="utf-8"?>
<ds:datastoreItem xmlns:ds="http://schemas.openxmlformats.org/officeDocument/2006/customXml" ds:itemID="{0819A2C6-BAC4-4E6A-9965-28A9FD1F1B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9f69bf-23b7-4023-a4ae-91a8a30d49ea"/>
    <ds:schemaRef ds:uri="d728d316-fd7d-4b81-8955-d21ccf73f5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1E4C02-D64D-44BE-8592-469BA7B500BE}">
  <ds:schemaRefs>
    <ds:schemaRef ds:uri="8c5b6903-9660-4892-810f-77164d625d83"/>
    <ds:schemaRef ds:uri="db31ba1a-fcd2-4a9b-8c31-2cdbed3f281f"/>
    <ds:schemaRef ds:uri="eb9964c6-f9a9-4dff-92da-83055c5835d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379f69bf-23b7-4023-a4ae-91a8a30d49ea"/>
    <ds:schemaRef ds:uri="d728d316-fd7d-4b81-8955-d21ccf73f5a6"/>
  </ds:schemaRefs>
</ds:datastoreItem>
</file>

<file path=docProps/app.xml><?xml version="1.0" encoding="utf-8"?>
<Properties xmlns="http://schemas.openxmlformats.org/officeDocument/2006/extended-properties" xmlns:vt="http://schemas.openxmlformats.org/officeDocument/2006/docPropsVTypes">
  <Template>TekLink Wide Template</Template>
  <TotalTime>577</TotalTime>
  <Words>440</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Tahoma</vt:lpstr>
      <vt:lpstr>Wingdings</vt:lpstr>
      <vt:lpstr>TekLink_Analytics</vt:lpstr>
      <vt:lpstr>Strategic Shift: MedTech Sales Channel Transformation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Analytics Support Options</dc:title>
  <dc:creator>Amol Palekar</dc:creator>
  <cp:lastModifiedBy>Prashant Venugopal</cp:lastModifiedBy>
  <cp:revision>3</cp:revision>
  <dcterms:created xsi:type="dcterms:W3CDTF">2016-10-19T17:27:50Z</dcterms:created>
  <dcterms:modified xsi:type="dcterms:W3CDTF">2023-10-19T09:30:30Z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0x01010071DB65D864656549A124D5AD85E9E45C</vt:lpwstr>
  </property>
  <property fmtid="{D5CDD505-2E9C-101B-9397-08002B2CF9AE}" pid="3" name="TaxKeyword">
    <vt:lpwstr/>
  </property>
  <property fmtid="{D5CDD505-2E9C-101B-9397-08002B2CF9AE}" pid="4" name="Project">
    <vt:lpwstr>AMS</vt:lpwstr>
  </property>
  <property fmtid="{D5CDD505-2E9C-101B-9397-08002B2CF9AE}" pid="5" name="Year">
    <vt:lpwstr>2015</vt:lpwstr>
  </property>
  <property fmtid="{D5CDD505-2E9C-101B-9397-08002B2CF9AE}" pid="6" name="MediaServiceImageTags">
    <vt:lpwstr/>
  </property>
  <property fmtid="{D5CDD505-2E9C-101B-9397-08002B2CF9AE}" pid="7" name="_ExtendedDescription">
    <vt:lpwstr/>
  </property>
</Properties>
</file>