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4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" userDrawn="1">
          <p15:clr>
            <a:srgbClr val="5ACBF0"/>
          </p15:clr>
        </p15:guide>
        <p15:guide id="4" orient="horz" pos="96" userDrawn="1">
          <p15:clr>
            <a:srgbClr val="5ACBF0"/>
          </p15:clr>
        </p15:guide>
        <p15:guide id="8" pos="7392" userDrawn="1">
          <p15:clr>
            <a:srgbClr val="F26B43"/>
          </p15:clr>
        </p15:guide>
        <p15:guide id="9" orient="horz" pos="3984" userDrawn="1">
          <p15:clr>
            <a:srgbClr val="F26B43"/>
          </p15:clr>
        </p15:guide>
        <p15:guide id="11" orient="horz" pos="672" userDrawn="1">
          <p15:clr>
            <a:srgbClr val="9FCC3B"/>
          </p15:clr>
        </p15:guide>
        <p15:guide id="13" pos="432" userDrawn="1">
          <p15:clr>
            <a:srgbClr val="9FCC3B"/>
          </p15:clr>
        </p15:guide>
        <p15:guide id="15" pos="7296" userDrawn="1">
          <p15:clr>
            <a:srgbClr val="F26B43"/>
          </p15:clr>
        </p15:guide>
        <p15:guide id="16" pos="3840" userDrawn="1">
          <p15:clr>
            <a:srgbClr val="F26B43"/>
          </p15:clr>
        </p15:guide>
        <p15:guide id="18" pos="7056" userDrawn="1">
          <p15:clr>
            <a:srgbClr val="F26B43"/>
          </p15:clr>
        </p15:guide>
        <p15:guide id="20" pos="960" userDrawn="1">
          <p15:clr>
            <a:srgbClr val="F26B43"/>
          </p15:clr>
        </p15:guide>
        <p15:guide id="21" orient="horz" pos="2160" userDrawn="1">
          <p15:clr>
            <a:srgbClr val="9FCC3B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87C"/>
    <a:srgbClr val="1F497D"/>
    <a:srgbClr val="1D3758"/>
    <a:srgbClr val="FDFD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40"/>
        <p:guide orient="horz" pos="96"/>
        <p:guide pos="7392"/>
        <p:guide orient="horz" pos="3984"/>
        <p:guide orient="horz" pos="672"/>
        <p:guide pos="432"/>
        <p:guide pos="7296"/>
        <p:guide pos="3840"/>
        <p:guide pos="7056"/>
        <p:guide pos="96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EF6B0-3D68-47AC-A648-0BD13734B6F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4C089-A733-4514-B565-A3EB04DC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41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bgupta\AppData\Local\Microsoft\Windows\Temporary Internet Files\Content.IE5\L23HB539\g-global-background[1]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" y="1"/>
            <a:ext cx="9042399" cy="225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ontent Placeholder 17"/>
          <p:cNvSpPr>
            <a:spLocks noGrp="1"/>
          </p:cNvSpPr>
          <p:nvPr>
            <p:ph sz="quarter" idx="12" hasCustomPrompt="1"/>
          </p:nvPr>
        </p:nvSpPr>
        <p:spPr>
          <a:xfrm>
            <a:off x="203200" y="5486400"/>
            <a:ext cx="3657600" cy="99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i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 , Designation &amp; Company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2400" y="2362200"/>
            <a:ext cx="10668000" cy="609600"/>
          </a:xfrm>
          <a:prstGeom prst="rect">
            <a:avLst/>
          </a:prstGeom>
        </p:spPr>
        <p:txBody>
          <a:bodyPr anchor="ctr"/>
          <a:lstStyle>
            <a:lvl1pPr>
              <a:defRPr sz="2800" b="1" i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2209800"/>
            <a:ext cx="12192000" cy="9144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" y="0"/>
            <a:ext cx="4362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Trusted Analytics and Planning Partner</a:t>
            </a:r>
          </a:p>
        </p:txBody>
      </p:sp>
      <p:pic>
        <p:nvPicPr>
          <p:cNvPr id="10" name="Picture 1" descr="TekLink13889-Finallogo_RGB"/>
          <p:cNvPicPr>
            <a:picLocks noChangeAspect="1" noChangeArrowheads="1"/>
          </p:cNvPicPr>
          <p:nvPr userDrawn="1"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48800" y="366157"/>
            <a:ext cx="25002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80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0"/>
            <a:ext cx="10769600" cy="609600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838200"/>
            <a:ext cx="11201400" cy="5562600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 lang="en-US" sz="2400" b="1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itchFamily="18" charset="0"/>
              </a:defRPr>
            </a:lvl1pPr>
            <a:lvl2pPr marL="7429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2000" b="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buClr>
                <a:schemeClr val="tx2">
                  <a:lumMod val="75000"/>
                </a:schemeClr>
              </a:buClr>
              <a:buFont typeface="Calibri" panose="020F0502020204030204" pitchFamily="34" charset="0"/>
              <a:buChar char="⁻"/>
              <a:defRPr sz="1800" b="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026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0"/>
            <a:ext cx="10769600" cy="609600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6495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c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bgupta\AppData\Local\Microsoft\Windows\Temporary Internet Files\Content.IE5\L23HB539\g-global-background[1]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" y="2514601"/>
            <a:ext cx="5892799" cy="1470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92800" y="2971800"/>
            <a:ext cx="6197600" cy="609600"/>
          </a:xfrm>
          <a:prstGeom prst="rect">
            <a:avLst/>
          </a:prstGeom>
        </p:spPr>
        <p:txBody>
          <a:bodyPr anchor="ctr"/>
          <a:lstStyle>
            <a:lvl1pPr>
              <a:defRPr sz="2800" b="1" i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1" descr="TekLink13889-Finallogo_RGB"/>
          <p:cNvPicPr>
            <a:picLocks noChangeAspect="1" noChangeArrowheads="1"/>
          </p:cNvPicPr>
          <p:nvPr userDrawn="1"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48800" y="366157"/>
            <a:ext cx="25002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078CF77-A4E4-480C-B746-1E077065C29E}"/>
              </a:ext>
            </a:extLst>
          </p:cNvPr>
          <p:cNvSpPr/>
          <p:nvPr userDrawn="1"/>
        </p:nvSpPr>
        <p:spPr bwMode="auto">
          <a:xfrm>
            <a:off x="0" y="23257"/>
            <a:ext cx="12954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1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nd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 userDrawn="1"/>
        </p:nvSpPr>
        <p:spPr>
          <a:xfrm>
            <a:off x="0" y="5092211"/>
            <a:ext cx="11887200" cy="771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3200" b="1" i="0">
                <a:solidFill>
                  <a:schemeClr val="tx2">
                    <a:lumMod val="75000"/>
                  </a:schemeClr>
                </a:solidFill>
              </a:rPr>
              <a:t>Your Trusted Analytics and Planning Partner</a:t>
            </a:r>
          </a:p>
        </p:txBody>
      </p:sp>
      <p:pic>
        <p:nvPicPr>
          <p:cNvPr id="28" name="Picture 3" descr="C:\Users\bgupta\AppData\Local\Microsoft\Windows\Temporary Internet Files\Content.IE5\L23HB539\g-global-background[1]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7389"/>
            <a:ext cx="12192000" cy="2184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 descr="TekLink13889-Finallogo_RGB"/>
          <p:cNvPicPr>
            <a:picLocks noChangeAspect="1" noChangeArrowheads="1"/>
          </p:cNvPicPr>
          <p:nvPr userDrawn="1"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600" y="2743200"/>
            <a:ext cx="3581400" cy="218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70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11523133" y="6573462"/>
            <a:ext cx="668867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fld id="{17DBF145-24CD-4875-AE14-5B6F01583BF2}" type="slidenum">
              <a:rPr lang="en-US" sz="1000" b="1" smtClean="0">
                <a:solidFill>
                  <a:schemeClr val="tx1"/>
                </a:solidFill>
                <a:latin typeface="+mn-lt"/>
              </a:rPr>
              <a:pPr/>
              <a:t>‹#›</a:t>
            </a:fld>
            <a:endParaRPr lang="en-US" sz="1000" b="1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6" name="Picture 10" descr="TekLink13889-ReFinallogo-D6logo1_RGB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70" y="30120"/>
            <a:ext cx="95733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609598"/>
            <a:ext cx="2743200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  <a:latin typeface="+mn-lt"/>
              </a:rPr>
              <a:t>TekLink</a:t>
            </a:r>
            <a:r>
              <a:rPr lang="en-US" sz="1000" b="1" baseline="0">
                <a:solidFill>
                  <a:schemeClr val="tx1"/>
                </a:solidFill>
                <a:latin typeface="+mn-lt"/>
              </a:rPr>
              <a:t> International - </a:t>
            </a:r>
            <a:r>
              <a:rPr lang="en-US" sz="1000" b="1" baseline="0">
                <a:solidFill>
                  <a:srgbClr val="FF0000"/>
                </a:solidFill>
                <a:latin typeface="+mn-lt"/>
              </a:rPr>
              <a:t>Confidential</a:t>
            </a:r>
            <a:endParaRPr lang="en-US" sz="1000" b="1">
              <a:solidFill>
                <a:srgbClr val="FF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71" r:id="rId3"/>
    <p:sldLayoutId id="2147483668" r:id="rId4"/>
    <p:sldLayoutId id="2147483670" r:id="rId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9pPr>
    </p:titleStyle>
    <p:bodyStyle>
      <a:lvl1pPr marL="457200" indent="-457200" algn="l" rtl="0" eaLnBrk="1" fontAlgn="base" hangingPunct="1">
        <a:spcBef>
          <a:spcPct val="50000"/>
        </a:spcBef>
        <a:spcAft>
          <a:spcPct val="0"/>
        </a:spcAft>
        <a:buClr>
          <a:schemeClr val="accent1">
            <a:lumMod val="75000"/>
          </a:schemeClr>
        </a:buClr>
        <a:buFont typeface="Wingdings" pitchFamily="2" charset="2"/>
        <a:buChar char="§"/>
        <a:defRPr lang="en-US" sz="2000" b="1" i="0" kern="1200" dirty="0" smtClean="0">
          <a:solidFill>
            <a:schemeClr val="tx1"/>
          </a:solidFill>
          <a:latin typeface="Arial" pitchFamily="34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Font typeface="Wingdings" pitchFamily="2" charset="2"/>
        <a:buChar char="§"/>
        <a:defRPr b="0" i="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Font typeface="Wingdings" pitchFamily="2" charset="2"/>
        <a:buChar char="§"/>
        <a:defRPr sz="1600" b="0" i="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1400" b="0" i="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1400" b="0" i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ocolate Today: Chocolate Blog – Chocolate Noise">
            <a:extLst>
              <a:ext uri="{FF2B5EF4-FFF2-40B4-BE49-F238E27FC236}">
                <a16:creationId xmlns:a16="http://schemas.microsoft.com/office/drawing/2014/main" id="{CF77AD2B-A49B-37B5-D532-2905C982B4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2" b="9267"/>
          <a:stretch/>
        </p:blipFill>
        <p:spPr bwMode="auto">
          <a:xfrm>
            <a:off x="836409" y="1094177"/>
            <a:ext cx="2411665" cy="136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1450178" y="152400"/>
            <a:ext cx="8862423" cy="609600"/>
          </a:xfrm>
        </p:spPr>
        <p:txBody>
          <a:bodyPr>
            <a:noAutofit/>
          </a:bodyPr>
          <a:lstStyle/>
          <a:p>
            <a:r>
              <a:rPr lang="en-US" dirty="0"/>
              <a:t>Revolutionizing Toxicology Testing with a Comprehensive BI Solution</a:t>
            </a:r>
          </a:p>
        </p:txBody>
      </p:sp>
      <p:sp>
        <p:nvSpPr>
          <p:cNvPr id="9" name="Flowchart: Stored Data 8"/>
          <p:cNvSpPr/>
          <p:nvPr/>
        </p:nvSpPr>
        <p:spPr bwMode="auto">
          <a:xfrm rot="10800000">
            <a:off x="2536825" y="1094246"/>
            <a:ext cx="3851275" cy="1371600"/>
          </a:xfrm>
          <a:prstGeom prst="flowChartOnlineStorag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740274" y="1103770"/>
            <a:ext cx="6956425" cy="136214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3" name="Title 6"/>
          <p:cNvSpPr txBox="1">
            <a:spLocks/>
          </p:cNvSpPr>
          <p:nvPr/>
        </p:nvSpPr>
        <p:spPr>
          <a:xfrm>
            <a:off x="3112617" y="1219200"/>
            <a:ext cx="8469783" cy="113165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400" u="sng" kern="0" dirty="0">
                <a:solidFill>
                  <a:schemeClr val="bg1"/>
                </a:solidFill>
              </a:rPr>
              <a:t>Business Challenges and Objectives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b="0" kern="0" dirty="0">
                <a:solidFill>
                  <a:schemeClr val="bg1"/>
                </a:solidFill>
              </a:rPr>
              <a:t>The client is looking to grow with a growing focus on new and emerging compounds.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b="0" kern="0" dirty="0">
                <a:solidFill>
                  <a:schemeClr val="bg1"/>
                </a:solidFill>
              </a:rPr>
              <a:t>They need to run various tests on samples to track KPIs such as frequency, revenue, and client behavior.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b="0" kern="0" dirty="0">
                <a:solidFill>
                  <a:schemeClr val="bg1"/>
                </a:solidFill>
              </a:rPr>
              <a:t>Their existing BI processes relied on Excel spreadsheets, which were slow, inaccurate, and difficult to maintain.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b="0" kern="0" dirty="0">
                <a:solidFill>
                  <a:schemeClr val="bg1"/>
                </a:solidFill>
              </a:rPr>
              <a:t>They needed a dedicated BI system that was accessible 24/7 and generated accurate reports.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b="0" kern="0" dirty="0">
                <a:solidFill>
                  <a:schemeClr val="bg1"/>
                </a:solidFill>
              </a:rPr>
              <a:t>TekLink implemented the system and migrated all the reports into a single storage.</a:t>
            </a:r>
          </a:p>
          <a:p>
            <a:endParaRPr lang="en-US" sz="1000" b="0" kern="0" dirty="0">
              <a:solidFill>
                <a:schemeClr val="bg1"/>
              </a:solidFill>
            </a:endParaRPr>
          </a:p>
        </p:txBody>
      </p:sp>
      <p:sp>
        <p:nvSpPr>
          <p:cNvPr id="23" name="Content Placeholder 9"/>
          <p:cNvSpPr txBox="1">
            <a:spLocks/>
          </p:cNvSpPr>
          <p:nvPr/>
        </p:nvSpPr>
        <p:spPr bwMode="gray">
          <a:xfrm>
            <a:off x="8835862" y="2632189"/>
            <a:ext cx="2898938" cy="26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457200" indent="-4572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 lang="en-US" sz="2000" b="1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 sz="1400" b="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5000"/>
              </a:spcAft>
              <a:buClr>
                <a:srgbClr val="333333"/>
              </a:buClr>
              <a:buSzPct val="85000"/>
              <a:buFont typeface="Wingdings" pitchFamily="2" charset="2"/>
              <a:buChar char="l"/>
              <a:defRPr sz="14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5000"/>
              </a:spcAft>
              <a:buClr>
                <a:srgbClr val="333333"/>
              </a:buClr>
              <a:buSzPct val="85000"/>
              <a:buFont typeface="Wingdings" pitchFamily="2" charset="2"/>
              <a:buChar char="l"/>
              <a:defRPr sz="14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5000"/>
              </a:spcAft>
              <a:buClr>
                <a:srgbClr val="333333"/>
              </a:buClr>
              <a:buSzPct val="85000"/>
              <a:buFont typeface="Wingdings" pitchFamily="2" charset="2"/>
              <a:buChar char="l"/>
              <a:defRPr sz="14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5000"/>
              </a:spcAft>
              <a:buClr>
                <a:srgbClr val="333333"/>
              </a:buClr>
              <a:buSzPct val="85000"/>
              <a:buFont typeface="Wingdings" pitchFamily="2" charset="2"/>
              <a:buChar char="l"/>
              <a:defRPr sz="1400" b="1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/>
              <a:t>Outcomes and Benefits</a:t>
            </a:r>
          </a:p>
          <a:p>
            <a:pPr marL="0" indent="0" algn="just">
              <a:buNone/>
            </a:pPr>
            <a:endParaRPr lang="en-US" sz="1200" b="0"/>
          </a:p>
          <a:p>
            <a:pPr marL="231775" indent="-231775"/>
            <a:endParaRPr lang="en-US" sz="1200">
              <a:solidFill>
                <a:schemeClr val="tx2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3552" y="2564016"/>
            <a:ext cx="378542" cy="352033"/>
          </a:xfrm>
          <a:prstGeom prst="rect">
            <a:avLst/>
          </a:prstGeom>
        </p:spPr>
      </p:pic>
      <p:sp>
        <p:nvSpPr>
          <p:cNvPr id="18" name="Content Placeholder 9"/>
          <p:cNvSpPr txBox="1">
            <a:spLocks/>
          </p:cNvSpPr>
          <p:nvPr/>
        </p:nvSpPr>
        <p:spPr bwMode="gray">
          <a:xfrm>
            <a:off x="3503105" y="2619767"/>
            <a:ext cx="4878896" cy="3850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457200" indent="-4572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 lang="en-US" sz="2000" b="1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 sz="1400" b="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5000"/>
              </a:spcAft>
              <a:buClr>
                <a:srgbClr val="333333"/>
              </a:buClr>
              <a:buSzPct val="85000"/>
              <a:buFont typeface="Wingdings" pitchFamily="2" charset="2"/>
              <a:buChar char="l"/>
              <a:defRPr sz="14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5000"/>
              </a:spcAft>
              <a:buClr>
                <a:srgbClr val="333333"/>
              </a:buClr>
              <a:buSzPct val="85000"/>
              <a:buFont typeface="Wingdings" pitchFamily="2" charset="2"/>
              <a:buChar char="l"/>
              <a:defRPr sz="14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5000"/>
              </a:spcAft>
              <a:buClr>
                <a:srgbClr val="333333"/>
              </a:buClr>
              <a:buSzPct val="85000"/>
              <a:buFont typeface="Wingdings" pitchFamily="2" charset="2"/>
              <a:buChar char="l"/>
              <a:defRPr sz="14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5000"/>
              </a:spcAft>
              <a:buClr>
                <a:srgbClr val="333333"/>
              </a:buClr>
              <a:buSzPct val="85000"/>
              <a:buFont typeface="Wingdings" pitchFamily="2" charset="2"/>
              <a:buChar char="l"/>
              <a:defRPr sz="1400" b="1">
                <a:solidFill>
                  <a:srgbClr val="333333"/>
                </a:solidFill>
                <a:latin typeface="+mn-lt"/>
              </a:defRPr>
            </a:lvl9pPr>
          </a:lstStyle>
          <a:p>
            <a:pPr marL="228600" indent="0">
              <a:buNone/>
            </a:pPr>
            <a:r>
              <a:rPr lang="en-US" sz="1600" dirty="0"/>
              <a:t>     The Solution</a:t>
            </a:r>
          </a:p>
          <a:p>
            <a:pPr marL="233363" lvl="1" indent="-123825">
              <a:spcBef>
                <a:spcPts val="0"/>
              </a:spcBef>
            </a:pPr>
            <a:r>
              <a:rPr lang="en-US" sz="1050" dirty="0">
                <a:cs typeface="Times New Roman" pitchFamily="18" charset="0"/>
              </a:rPr>
              <a:t>TekLink built a one-stop solution for business users, providing easy access to their data needs.</a:t>
            </a:r>
          </a:p>
          <a:p>
            <a:pPr marL="233363" lvl="1" indent="-123825">
              <a:spcBef>
                <a:spcPts val="0"/>
              </a:spcBef>
            </a:pPr>
            <a:r>
              <a:rPr lang="en-US" sz="1050" dirty="0">
                <a:cs typeface="Times New Roman" pitchFamily="18" charset="0"/>
              </a:rPr>
              <a:t>They used Azure Resources with a dedicated Data Warehouse to harmonize data from various sources.</a:t>
            </a:r>
          </a:p>
          <a:p>
            <a:pPr marL="233363" lvl="1" indent="-123825">
              <a:spcBef>
                <a:spcPts val="0"/>
              </a:spcBef>
            </a:pPr>
            <a:r>
              <a:rPr lang="en-US" sz="1050" dirty="0">
                <a:cs typeface="Times New Roman" pitchFamily="18" charset="0"/>
              </a:rPr>
              <a:t>The architecture was designed to handle heavy data requests in a small database while keeping costs minimal.</a:t>
            </a:r>
          </a:p>
          <a:p>
            <a:pPr marL="233363" lvl="1" indent="-123825">
              <a:spcBef>
                <a:spcPts val="0"/>
              </a:spcBef>
            </a:pPr>
            <a:r>
              <a:rPr lang="en-US" sz="1050" dirty="0">
                <a:cs typeface="Times New Roman" pitchFamily="18" charset="0"/>
              </a:rPr>
              <a:t>The APIs automate the process of exchanging data between the various systems, reducing the risk of errors.</a:t>
            </a:r>
          </a:p>
          <a:p>
            <a:pPr marL="233363" lvl="1" indent="-123825">
              <a:spcBef>
                <a:spcPts val="0"/>
              </a:spcBef>
            </a:pPr>
            <a:r>
              <a:rPr lang="en-US" sz="1050" dirty="0">
                <a:cs typeface="Times New Roman" pitchFamily="18" charset="0"/>
              </a:rPr>
              <a:t>The data validation approach ensures the data is accurate and complete, giving users confidence in the results.</a:t>
            </a:r>
          </a:p>
          <a:p>
            <a:pPr marL="233363" lvl="1" indent="-123825">
              <a:spcBef>
                <a:spcPts val="0"/>
              </a:spcBef>
            </a:pPr>
            <a:endParaRPr lang="en-US" sz="1050" dirty="0">
              <a:cs typeface="Times New Roman" pitchFamily="18" charset="0"/>
            </a:endParaRPr>
          </a:p>
          <a:p>
            <a:pPr marL="233363" lvl="1" indent="-123825">
              <a:spcBef>
                <a:spcPts val="0"/>
              </a:spcBef>
            </a:pPr>
            <a:endParaRPr lang="en-US" sz="1050" dirty="0">
              <a:cs typeface="Times New Roman" pitchFamily="18" charset="0"/>
            </a:endParaRPr>
          </a:p>
          <a:p>
            <a:pPr marL="233363" lvl="1" indent="-123825">
              <a:spcBef>
                <a:spcPts val="0"/>
              </a:spcBef>
            </a:pPr>
            <a:endParaRPr lang="en-US" sz="850" dirty="0">
              <a:cs typeface="Times New Roman" pitchFamily="18" charset="0"/>
            </a:endParaRPr>
          </a:p>
          <a:p>
            <a:pPr marL="233363" lvl="1" indent="-123825">
              <a:spcBef>
                <a:spcPts val="0"/>
              </a:spcBef>
            </a:pPr>
            <a:endParaRPr lang="en-US" sz="1050" dirty="0">
              <a:cs typeface="Times New Roman" pitchFamily="18" charset="0"/>
            </a:endParaRPr>
          </a:p>
          <a:p>
            <a:pPr marL="633413" lvl="2" indent="-123825">
              <a:spcBef>
                <a:spcPts val="0"/>
              </a:spcBef>
            </a:pPr>
            <a:endParaRPr lang="en-US" sz="850" dirty="0">
              <a:cs typeface="Times New Roman" pitchFamily="18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6316" y="2551431"/>
            <a:ext cx="433418" cy="34120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685801" y="2569576"/>
            <a:ext cx="2783750" cy="405982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noAutofit/>
          </a:bodyPr>
          <a:lstStyle/>
          <a:p>
            <a:pPr>
              <a:spcAft>
                <a:spcPts val="800"/>
              </a:spcAft>
            </a:pPr>
            <a:r>
              <a:rPr lang="en-US" sz="1400" u="sng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Client</a:t>
            </a:r>
          </a:p>
          <a:p>
            <a:pPr marL="171450" indent="-17145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bg1"/>
                </a:solidFill>
              </a:rPr>
              <a:t>Our client is a renowned bioanalytical toxicology laboratory known for its specialized clinical and forensic services. They provide a comprehensive range of more than 2500 tests to various institutions and professionals, including hospitals, universities, law enforcement agencies, attorneys, and medical practitioners.</a:t>
            </a:r>
          </a:p>
          <a:p>
            <a:pPr>
              <a:buClr>
                <a:schemeClr val="accent6"/>
              </a:buClr>
            </a:pPr>
            <a:endParaRPr lang="en-US" sz="1100" u="sng" dirty="0">
              <a:solidFill>
                <a:schemeClr val="bg1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Clr>
                <a:schemeClr val="accent6"/>
              </a:buClr>
            </a:pPr>
            <a:r>
              <a:rPr lang="en-US" sz="1400" u="sng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Industry</a:t>
            </a:r>
          </a:p>
          <a:p>
            <a:pPr marL="171450" indent="-17145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Healthcare</a:t>
            </a:r>
          </a:p>
          <a:p>
            <a:pPr>
              <a:buClr>
                <a:schemeClr val="accent6"/>
              </a:buClr>
            </a:pPr>
            <a:endParaRPr lang="en-US" sz="1100" dirty="0">
              <a:solidFill>
                <a:schemeClr val="bg1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1400" u="sng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Function</a:t>
            </a:r>
          </a:p>
          <a:p>
            <a:pPr marL="171450" indent="-17145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Pathology Labs</a:t>
            </a:r>
          </a:p>
          <a:p>
            <a:pPr marL="171450" indent="-171450"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en-US" sz="1100" dirty="0">
              <a:solidFill>
                <a:schemeClr val="bg1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1400" u="sng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Technology</a:t>
            </a:r>
          </a:p>
          <a:p>
            <a:pPr marL="171446" indent="-171446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Microsoft Azure, </a:t>
            </a:r>
            <a:r>
              <a:rPr lang="en-US" sz="1100" dirty="0" err="1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PowerBI</a:t>
            </a:r>
            <a:endParaRPr lang="en-US" sz="1100" dirty="0">
              <a:solidFill>
                <a:schemeClr val="bg1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3804617-45B0-4821-8209-CC65AFFD7F33}"/>
              </a:ext>
            </a:extLst>
          </p:cNvPr>
          <p:cNvGrpSpPr/>
          <p:nvPr/>
        </p:nvGrpSpPr>
        <p:grpSpPr>
          <a:xfrm>
            <a:off x="10427964" y="52697"/>
            <a:ext cx="1762407" cy="1554972"/>
            <a:chOff x="1338454" y="1988456"/>
            <a:chExt cx="2904901" cy="2670113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2DFCA1B-4085-4D98-9094-926C39F36994}"/>
                </a:ext>
              </a:extLst>
            </p:cNvPr>
            <p:cNvGrpSpPr/>
            <p:nvPr/>
          </p:nvGrpSpPr>
          <p:grpSpPr>
            <a:xfrm>
              <a:off x="1338454" y="1988456"/>
              <a:ext cx="2904901" cy="2670113"/>
              <a:chOff x="1338454" y="1988456"/>
              <a:chExt cx="2904901" cy="2670113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5CC85589-113F-4E6F-B7C6-F24EB4350BEC}"/>
                  </a:ext>
                </a:extLst>
              </p:cNvPr>
              <p:cNvSpPr/>
              <p:nvPr/>
            </p:nvSpPr>
            <p:spPr>
              <a:xfrm>
                <a:off x="2011730" y="2659426"/>
                <a:ext cx="1980552" cy="19858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100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32" name="Freeform 33">
                <a:extLst>
                  <a:ext uri="{FF2B5EF4-FFF2-40B4-BE49-F238E27FC236}">
                    <a16:creationId xmlns:a16="http://schemas.microsoft.com/office/drawing/2014/main" id="{F449991A-CB79-44CE-ABD4-98ECADC721DA}"/>
                  </a:ext>
                </a:extLst>
              </p:cNvPr>
              <p:cNvSpPr/>
              <p:nvPr/>
            </p:nvSpPr>
            <p:spPr>
              <a:xfrm>
                <a:off x="1338454" y="1988456"/>
                <a:ext cx="2656391" cy="2346689"/>
              </a:xfrm>
              <a:custGeom>
                <a:avLst/>
                <a:gdLst>
                  <a:gd name="connsiteX0" fmla="*/ 1335056 w 2656391"/>
                  <a:gd name="connsiteY0" fmla="*/ 0 h 2346690"/>
                  <a:gd name="connsiteX1" fmla="*/ 2642988 w 2656391"/>
                  <a:gd name="connsiteY1" fmla="*/ 1065996 h 2346690"/>
                  <a:gd name="connsiteX2" fmla="*/ 2656391 w 2656391"/>
                  <a:gd name="connsiteY2" fmla="*/ 1153816 h 2346690"/>
                  <a:gd name="connsiteX3" fmla="*/ 2643395 w 2656391"/>
                  <a:gd name="connsiteY3" fmla="*/ 1118308 h 2346690"/>
                  <a:gd name="connsiteX4" fmla="*/ 1483460 w 2656391"/>
                  <a:gd name="connsiteY4" fmla="*/ 349451 h 2346690"/>
                  <a:gd name="connsiteX5" fmla="*/ 224597 w 2656391"/>
                  <a:gd name="connsiteY5" fmla="*/ 1608314 h 2346690"/>
                  <a:gd name="connsiteX6" fmla="*/ 439591 w 2656391"/>
                  <a:gd name="connsiteY6" fmla="*/ 2312156 h 2346690"/>
                  <a:gd name="connsiteX7" fmla="*/ 465415 w 2656391"/>
                  <a:gd name="connsiteY7" fmla="*/ 2346690 h 2346690"/>
                  <a:gd name="connsiteX8" fmla="*/ 391029 w 2656391"/>
                  <a:gd name="connsiteY8" fmla="*/ 2279083 h 2346690"/>
                  <a:gd name="connsiteX9" fmla="*/ 0 w 2656391"/>
                  <a:gd name="connsiteY9" fmla="*/ 1335056 h 2346690"/>
                  <a:gd name="connsiteX10" fmla="*/ 1335056 w 2656391"/>
                  <a:gd name="connsiteY10" fmla="*/ 0 h 2346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656391" h="2346690">
                    <a:moveTo>
                      <a:pt x="1335056" y="0"/>
                    </a:moveTo>
                    <a:cubicBezTo>
                      <a:pt x="1980221" y="0"/>
                      <a:pt x="2518500" y="457633"/>
                      <a:pt x="2642988" y="1065996"/>
                    </a:cubicBezTo>
                    <a:lnTo>
                      <a:pt x="2656391" y="1153816"/>
                    </a:lnTo>
                    <a:lnTo>
                      <a:pt x="2643395" y="1118308"/>
                    </a:lnTo>
                    <a:cubicBezTo>
                      <a:pt x="2452290" y="666483"/>
                      <a:pt x="2004898" y="349451"/>
                      <a:pt x="1483460" y="349451"/>
                    </a:cubicBezTo>
                    <a:cubicBezTo>
                      <a:pt x="788209" y="349451"/>
                      <a:pt x="224597" y="913063"/>
                      <a:pt x="224597" y="1608314"/>
                    </a:cubicBezTo>
                    <a:cubicBezTo>
                      <a:pt x="224597" y="1869033"/>
                      <a:pt x="303855" y="2111241"/>
                      <a:pt x="439591" y="2312156"/>
                    </a:cubicBezTo>
                    <a:lnTo>
                      <a:pt x="465415" y="2346690"/>
                    </a:lnTo>
                    <a:lnTo>
                      <a:pt x="391029" y="2279083"/>
                    </a:lnTo>
                    <a:cubicBezTo>
                      <a:pt x="149431" y="2037486"/>
                      <a:pt x="0" y="1703722"/>
                      <a:pt x="0" y="1335056"/>
                    </a:cubicBezTo>
                    <a:cubicBezTo>
                      <a:pt x="0" y="597725"/>
                      <a:pt x="597725" y="0"/>
                      <a:pt x="1335056" y="0"/>
                    </a:cubicBezTo>
                    <a:close/>
                  </a:path>
                </a:pathLst>
              </a:custGeom>
              <a:solidFill>
                <a:srgbClr val="0EB1E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105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33" name="Freeform 34">
                <a:extLst>
                  <a:ext uri="{FF2B5EF4-FFF2-40B4-BE49-F238E27FC236}">
                    <a16:creationId xmlns:a16="http://schemas.microsoft.com/office/drawing/2014/main" id="{8C8A5105-7CC5-4227-B2BE-344FD9910412}"/>
                  </a:ext>
                </a:extLst>
              </p:cNvPr>
              <p:cNvSpPr/>
              <p:nvPr/>
            </p:nvSpPr>
            <p:spPr>
              <a:xfrm>
                <a:off x="1985290" y="2461981"/>
                <a:ext cx="2258065" cy="2196588"/>
              </a:xfrm>
              <a:custGeom>
                <a:avLst/>
                <a:gdLst>
                  <a:gd name="connsiteX0" fmla="*/ 1131612 w 2258065"/>
                  <a:gd name="connsiteY0" fmla="*/ 0 h 2196588"/>
                  <a:gd name="connsiteX1" fmla="*/ 2257382 w 2258065"/>
                  <a:gd name="connsiteY1" fmla="*/ 1015911 h 2196588"/>
                  <a:gd name="connsiteX2" fmla="*/ 2258065 w 2258065"/>
                  <a:gd name="connsiteY2" fmla="*/ 1029437 h 2196588"/>
                  <a:gd name="connsiteX3" fmla="*/ 2252676 w 2258065"/>
                  <a:gd name="connsiteY3" fmla="*/ 994128 h 2196588"/>
                  <a:gd name="connsiteX4" fmla="*/ 1288069 w 2258065"/>
                  <a:gd name="connsiteY4" fmla="*/ 207951 h 2196588"/>
                  <a:gd name="connsiteX5" fmla="*/ 303458 w 2258065"/>
                  <a:gd name="connsiteY5" fmla="*/ 1192562 h 2196588"/>
                  <a:gd name="connsiteX6" fmla="*/ 1187398 w 2258065"/>
                  <a:gd name="connsiteY6" fmla="*/ 2172090 h 2196588"/>
                  <a:gd name="connsiteX7" fmla="*/ 1201838 w 2258065"/>
                  <a:gd name="connsiteY7" fmla="*/ 2172819 h 2196588"/>
                  <a:gd name="connsiteX8" fmla="*/ 1091263 w 2258065"/>
                  <a:gd name="connsiteY8" fmla="*/ 2189695 h 2196588"/>
                  <a:gd name="connsiteX9" fmla="*/ 954761 w 2258065"/>
                  <a:gd name="connsiteY9" fmla="*/ 2196588 h 2196588"/>
                  <a:gd name="connsiteX10" fmla="*/ 685701 w 2258065"/>
                  <a:gd name="connsiteY10" fmla="*/ 2169464 h 2196588"/>
                  <a:gd name="connsiteX11" fmla="*/ 675848 w 2258065"/>
                  <a:gd name="connsiteY11" fmla="*/ 2166931 h 2196588"/>
                  <a:gd name="connsiteX12" fmla="*/ 592219 w 2258065"/>
                  <a:gd name="connsiteY12" fmla="*/ 2126645 h 2196588"/>
                  <a:gd name="connsiteX13" fmla="*/ 0 w 2258065"/>
                  <a:gd name="connsiteY13" fmla="*/ 1131612 h 2196588"/>
                  <a:gd name="connsiteX14" fmla="*/ 1131612 w 2258065"/>
                  <a:gd name="connsiteY14" fmla="*/ 0 h 2196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258065" h="2196588">
                    <a:moveTo>
                      <a:pt x="1131612" y="0"/>
                    </a:moveTo>
                    <a:cubicBezTo>
                      <a:pt x="1717523" y="0"/>
                      <a:pt x="2199432" y="445289"/>
                      <a:pt x="2257382" y="1015911"/>
                    </a:cubicBezTo>
                    <a:lnTo>
                      <a:pt x="2258065" y="1029437"/>
                    </a:lnTo>
                    <a:lnTo>
                      <a:pt x="2252676" y="994128"/>
                    </a:lnTo>
                    <a:cubicBezTo>
                      <a:pt x="2160865" y="545458"/>
                      <a:pt x="1763882" y="207951"/>
                      <a:pt x="1288069" y="207951"/>
                    </a:cubicBezTo>
                    <a:cubicBezTo>
                      <a:pt x="744283" y="207951"/>
                      <a:pt x="303458" y="648776"/>
                      <a:pt x="303458" y="1192562"/>
                    </a:cubicBezTo>
                    <a:cubicBezTo>
                      <a:pt x="303458" y="1702362"/>
                      <a:pt x="690902" y="2121668"/>
                      <a:pt x="1187398" y="2172090"/>
                    </a:cubicBezTo>
                    <a:lnTo>
                      <a:pt x="1201838" y="2172819"/>
                    </a:lnTo>
                    <a:lnTo>
                      <a:pt x="1091263" y="2189695"/>
                    </a:lnTo>
                    <a:cubicBezTo>
                      <a:pt x="1046382" y="2194253"/>
                      <a:pt x="1000844" y="2196588"/>
                      <a:pt x="954761" y="2196588"/>
                    </a:cubicBezTo>
                    <a:cubicBezTo>
                      <a:pt x="862595" y="2196588"/>
                      <a:pt x="772610" y="2187249"/>
                      <a:pt x="685701" y="2169464"/>
                    </a:cubicBezTo>
                    <a:lnTo>
                      <a:pt x="675848" y="2166931"/>
                    </a:lnTo>
                    <a:lnTo>
                      <a:pt x="592219" y="2126645"/>
                    </a:lnTo>
                    <a:cubicBezTo>
                      <a:pt x="239467" y="1935018"/>
                      <a:pt x="0" y="1561280"/>
                      <a:pt x="0" y="1131612"/>
                    </a:cubicBezTo>
                    <a:cubicBezTo>
                      <a:pt x="0" y="506640"/>
                      <a:pt x="506640" y="0"/>
                      <a:pt x="113161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105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77E806B-BD87-4197-93C1-6EC3AE411C7E}"/>
                </a:ext>
              </a:extLst>
            </p:cNvPr>
            <p:cNvSpPr/>
            <p:nvPr/>
          </p:nvSpPr>
          <p:spPr>
            <a:xfrm>
              <a:off x="2025075" y="2845751"/>
              <a:ext cx="1877542" cy="1426943"/>
            </a:xfrm>
            <a:prstGeom prst="rect">
              <a:avLst/>
            </a:prstGeom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US" sz="2400">
                  <a:solidFill>
                    <a:schemeClr val="tx2">
                      <a:lumMod val="7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Case Study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8802309" y="2924597"/>
            <a:ext cx="2932492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lvl="1" indent="-123825" fontAlgn="base"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050" dirty="0">
                <a:latin typeface="Calibri" panose="020F0502020204030204" pitchFamily="34" charset="0"/>
                <a:cs typeface="Times New Roman" pitchFamily="18" charset="0"/>
              </a:rPr>
              <a:t>Achieved a 50% to 60% service level improvement and ease of data availability.</a:t>
            </a:r>
          </a:p>
          <a:p>
            <a:pPr marL="233363" lvl="1" indent="-123825" fontAlgn="base"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050" dirty="0">
                <a:latin typeface="Calibri" panose="020F0502020204030204" pitchFamily="34" charset="0"/>
                <a:cs typeface="Times New Roman" pitchFamily="18" charset="0"/>
              </a:rPr>
              <a:t>The consolidated and harmonized data helped the business identify the right frequency of lab tests.</a:t>
            </a:r>
          </a:p>
          <a:p>
            <a:pPr marL="233363" lvl="1" indent="-123825" fontAlgn="base"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050" dirty="0">
                <a:latin typeface="Calibri" panose="020F0502020204030204" pitchFamily="34" charset="0"/>
                <a:cs typeface="Times New Roman" pitchFamily="18" charset="0"/>
              </a:rPr>
              <a:t>The solution helped mitigate failures better with the data visibility through the BI Solution.</a:t>
            </a:r>
          </a:p>
          <a:p>
            <a:pPr marL="233363" lvl="1" indent="-123825" fontAlgn="base"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050" dirty="0">
                <a:latin typeface="Calibri" panose="020F0502020204030204" pitchFamily="34" charset="0"/>
                <a:cs typeface="Times New Roman" pitchFamily="18" charset="0"/>
              </a:rPr>
              <a:t>A higher data accuracy helped achieve better performance enabling insightful decision-making.</a:t>
            </a:r>
          </a:p>
          <a:p>
            <a:pPr marL="233363" lvl="1" indent="-123825" fontAlgn="base"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050"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1050" dirty="0">
                <a:latin typeface="Calibri" panose="020F0502020204030204" pitchFamily="34" charset="0"/>
                <a:cs typeface="Times New Roman" pitchFamily="18" charset="0"/>
              </a:rPr>
              <a:t>solution helps incorporate the ad-hoc requests better.</a:t>
            </a:r>
          </a:p>
          <a:p>
            <a:pPr marL="233363" lvl="1" indent="-123825" fontAlgn="base">
              <a:spcAft>
                <a:spcPct val="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105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" name="AutoShape 6" descr="Image result for rust-oleum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8" descr="Image result for rust-oleum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6160297"/>
      </p:ext>
    </p:extLst>
  </p:cSld>
  <p:clrMapOvr>
    <a:masterClrMapping/>
  </p:clrMapOvr>
</p:sld>
</file>

<file path=ppt/theme/theme1.xml><?xml version="1.0" encoding="utf-8"?>
<a:theme xmlns:a="http://schemas.openxmlformats.org/drawingml/2006/main" name="TekLink_Analyt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Tahom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Tahoma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TLI Presentatio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LI Presentatio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LI Presentatio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LI Presentatio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LI Presentatio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LI Presentatio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LI Presentatio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kLink Wide Template.potx" id="{994BBE17-ED18-4762-A7CD-57B93E220D20}" vid="{BAD9DA23-20B8-4126-A365-6EECA419BF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79f69bf-23b7-4023-a4ae-91a8a30d49ea" xsi:nil="true"/>
    <lcf76f155ced4ddcb4097134ff3c332f xmlns="d728d316-fd7d-4b81-8955-d21ccf73f5a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DB65D864656549A124D5AD85E9E45C" ma:contentTypeVersion="16" ma:contentTypeDescription="Create a new document." ma:contentTypeScope="" ma:versionID="7a9593fde3111522d93bd1523c6924ba">
  <xsd:schema xmlns:xsd="http://www.w3.org/2001/XMLSchema" xmlns:xs="http://www.w3.org/2001/XMLSchema" xmlns:p="http://schemas.microsoft.com/office/2006/metadata/properties" xmlns:ns2="379f69bf-23b7-4023-a4ae-91a8a30d49ea" xmlns:ns3="d728d316-fd7d-4b81-8955-d21ccf73f5a6" targetNamespace="http://schemas.microsoft.com/office/2006/metadata/properties" ma:root="true" ma:fieldsID="908a3faf36fdf567430e451855c5cc0e" ns2:_="" ns3:_="">
    <xsd:import namespace="379f69bf-23b7-4023-a4ae-91a8a30d49ea"/>
    <xsd:import namespace="d728d316-fd7d-4b81-8955-d21ccf73f5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9f69bf-23b7-4023-a4ae-91a8a30d49e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4f99b948-57af-4b3b-b45a-ae4b991975ce}" ma:internalName="TaxCatchAll" ma:showField="CatchAllData" ma:web="379f69bf-23b7-4023-a4ae-91a8a30d49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28d316-fd7d-4b81-8955-d21ccf73f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4469768-8855-48eb-be94-184493ce9f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1E4C02-D64D-44BE-8592-469BA7B500BE}">
  <ds:schemaRefs>
    <ds:schemaRef ds:uri="8c5b6903-9660-4892-810f-77164d625d83"/>
    <ds:schemaRef ds:uri="db31ba1a-fcd2-4a9b-8c31-2cdbed3f281f"/>
    <ds:schemaRef ds:uri="eb9964c6-f9a9-4dff-92da-83055c5835d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379f69bf-23b7-4023-a4ae-91a8a30d49ea"/>
    <ds:schemaRef ds:uri="d728d316-fd7d-4b81-8955-d21ccf73f5a6"/>
  </ds:schemaRefs>
</ds:datastoreItem>
</file>

<file path=customXml/itemProps2.xml><?xml version="1.0" encoding="utf-8"?>
<ds:datastoreItem xmlns:ds="http://schemas.openxmlformats.org/officeDocument/2006/customXml" ds:itemID="{0819A2C6-BAC4-4E6A-9965-28A9FD1F1B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9f69bf-23b7-4023-a4ae-91a8a30d49ea"/>
    <ds:schemaRef ds:uri="d728d316-fd7d-4b81-8955-d21ccf73f5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E0E858-32B3-4294-853F-FC830F9DB9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TekLink Wide Template</Template>
  <TotalTime>368</TotalTime>
  <Words>322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Wingdings</vt:lpstr>
      <vt:lpstr>TekLink_Analytics</vt:lpstr>
      <vt:lpstr>Revolutionizing Toxicology Testing with a Comprehensive BI 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Analytics Support Options</dc:title>
  <dc:creator>Amol Palekar</dc:creator>
  <cp:lastModifiedBy>Prashant Venugopal</cp:lastModifiedBy>
  <cp:revision>3</cp:revision>
  <dcterms:created xsi:type="dcterms:W3CDTF">2016-10-19T17:27:50Z</dcterms:created>
  <dcterms:modified xsi:type="dcterms:W3CDTF">2023-08-03T11:39:56Z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0x01010071DB65D864656549A124D5AD85E9E45C</vt:lpwstr>
  </property>
  <property fmtid="{D5CDD505-2E9C-101B-9397-08002B2CF9AE}" pid="3" name="TaxKeyword">
    <vt:lpwstr/>
  </property>
  <property fmtid="{D5CDD505-2E9C-101B-9397-08002B2CF9AE}" pid="4" name="Project">
    <vt:lpwstr>AMS</vt:lpwstr>
  </property>
  <property fmtid="{D5CDD505-2E9C-101B-9397-08002B2CF9AE}" pid="5" name="Year">
    <vt:lpwstr>2015</vt:lpwstr>
  </property>
  <property fmtid="{D5CDD505-2E9C-101B-9397-08002B2CF9AE}" pid="6" name="MediaServiceImageTags">
    <vt:lpwstr/>
  </property>
  <property fmtid="{D5CDD505-2E9C-101B-9397-08002B2CF9AE}" pid="7" name="_ExtendedDescription">
    <vt:lpwstr/>
  </property>
</Properties>
</file>